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379" r:id="rId2"/>
    <p:sldId id="256" r:id="rId3"/>
    <p:sldId id="258" r:id="rId4"/>
    <p:sldId id="324" r:id="rId5"/>
    <p:sldId id="325" r:id="rId6"/>
    <p:sldId id="261" r:id="rId7"/>
    <p:sldId id="262" r:id="rId8"/>
    <p:sldId id="263" r:id="rId9"/>
    <p:sldId id="264" r:id="rId10"/>
    <p:sldId id="265" r:id="rId11"/>
    <p:sldId id="266" r:id="rId12"/>
    <p:sldId id="267" r:id="rId13"/>
    <p:sldId id="268" r:id="rId14"/>
    <p:sldId id="269" r:id="rId15"/>
    <p:sldId id="270" r:id="rId16"/>
    <p:sldId id="380"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BF9"/>
    <a:srgbClr val="8FAA70"/>
    <a:srgbClr val="F2D2A2"/>
    <a:srgbClr val="C27E7F"/>
    <a:srgbClr val="8F7A79"/>
    <a:srgbClr val="9FB2BB"/>
    <a:srgbClr val="EFCEA3"/>
    <a:srgbClr val="D4DC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76"/>
    <p:restoredTop sz="81769"/>
  </p:normalViewPr>
  <p:slideViewPr>
    <p:cSldViewPr snapToGrid="0" snapToObjects="1">
      <p:cViewPr varScale="1">
        <p:scale>
          <a:sx n="103" d="100"/>
          <a:sy n="103" d="100"/>
        </p:scale>
        <p:origin x="14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4/8/21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prstGeom prst="rect">
            <a:avLst/>
          </a:prstGeom>
        </p:spPr>
        <p:txBody>
          <a:bodyPr/>
          <a:lstStyle/>
          <a:p>
            <a:endParaRPr/>
          </a:p>
        </p:txBody>
      </p:sp>
      <p:sp>
        <p:nvSpPr>
          <p:cNvPr id="167" name="Shape 167"/>
          <p:cNvSpPr>
            <a:spLocks noGrp="1"/>
          </p:cNvSpPr>
          <p:nvPr>
            <p:ph type="body" sz="quarter" idx="1"/>
          </p:nvPr>
        </p:nvSpPr>
        <p:spPr>
          <a:prstGeom prst="rect">
            <a:avLst/>
          </a:prstGeom>
        </p:spPr>
        <p:txBody>
          <a:bodyPr/>
          <a:lstStyle/>
          <a:p>
            <a:r>
              <a:t>First play video by Hanna and Mythili </a:t>
            </a:r>
          </a:p>
          <a:p>
            <a:endParaRPr/>
          </a:p>
          <a:p>
            <a:r>
              <a:t>First everyone should create 5 names on their own.</a:t>
            </a:r>
          </a:p>
          <a:p>
            <a:r>
              <a:t>Draw a line underneath.</a:t>
            </a:r>
          </a:p>
          <a:p>
            <a:r>
              <a:t>Next pass the paper to your right.  Read what the other person wrote.  Create 5 more ideas.</a:t>
            </a:r>
          </a:p>
          <a:p>
            <a:r>
              <a:t>Draw a line underneath. </a:t>
            </a:r>
          </a:p>
          <a:p>
            <a:r>
              <a:t>Next, discuss the ideas at your table.  Create your 5 best ideas.</a:t>
            </a:r>
          </a:p>
        </p:txBody>
      </p:sp>
    </p:spTree>
    <p:extLst>
      <p:ext uri="{BB962C8B-B14F-4D97-AF65-F5344CB8AC3E}">
        <p14:creationId xmlns:p14="http://schemas.microsoft.com/office/powerpoint/2010/main" val="3736745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r>
              <a:t>Iteration 1 - they are the same, as you would expect.</a:t>
            </a:r>
          </a:p>
          <a:p>
            <a:r>
              <a:t>The diverge as we increate the number of iterations.</a:t>
            </a:r>
          </a:p>
          <a:p>
            <a:r>
              <a:t>Why?</a:t>
            </a:r>
          </a:p>
        </p:txBody>
      </p:sp>
    </p:spTree>
    <p:extLst>
      <p:ext uri="{BB962C8B-B14F-4D97-AF65-F5344CB8AC3E}">
        <p14:creationId xmlns:p14="http://schemas.microsoft.com/office/powerpoint/2010/main" val="1475365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t>1% copy-paste random content from the internet</a:t>
            </a:r>
          </a:p>
        </p:txBody>
      </p:sp>
    </p:spTree>
    <p:extLst>
      <p:ext uri="{BB962C8B-B14F-4D97-AF65-F5344CB8AC3E}">
        <p14:creationId xmlns:p14="http://schemas.microsoft.com/office/powerpoint/2010/main" val="2496877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t>Figure 4: Descriptions are plotted according to their length</a:t>
            </a:r>
          </a:p>
          <a:p>
            <a:r>
              <a:t>and rating. A linear regression shows a positive correlation (R2 = 0.2981, N = 360, 􏰃 = 0.005, p &lt; 0.0001). The two circled outliers represent instances of text copied from the internet.</a:t>
            </a:r>
          </a:p>
        </p:txBody>
      </p:sp>
    </p:spTree>
    <p:extLst>
      <p:ext uri="{BB962C8B-B14F-4D97-AF65-F5344CB8AC3E}">
        <p14:creationId xmlns:p14="http://schemas.microsoft.com/office/powerpoint/2010/main" val="424755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noRot="1" noChangeAspect="1"/>
          </p:cNvSpPr>
          <p:nvPr>
            <p:ph type="sldImg"/>
          </p:nvPr>
        </p:nvSpPr>
        <p:spPr>
          <a:prstGeom prst="rect">
            <a:avLst/>
          </a:prstGeom>
        </p:spPr>
        <p:txBody>
          <a:bodyPr/>
          <a:lstStyle/>
          <a:p>
            <a:endParaRPr/>
          </a:p>
        </p:txBody>
      </p:sp>
      <p:sp>
        <p:nvSpPr>
          <p:cNvPr id="305" name="Shape 305"/>
          <p:cNvSpPr>
            <a:spLocks noGrp="1"/>
          </p:cNvSpPr>
          <p:nvPr>
            <p:ph type="body" sz="quarter" idx="1"/>
          </p:nvPr>
        </p:nvSpPr>
        <p:spPr>
          <a:prstGeom prst="rect">
            <a:avLst/>
          </a:prstGeom>
        </p:spPr>
        <p:txBody>
          <a:bodyPr/>
          <a:lstStyle/>
          <a:p>
            <a:r>
              <a:t>There are no bad ideas in brainstorming, but company sell and different circumstances are genuinely pretty terrible.  </a:t>
            </a:r>
          </a:p>
          <a:p>
            <a:r>
              <a:t>The best rated name generated in the iterative process is rated 7.3, compared with 8.3 for the parallel process. In fact, the parallel process generated the best rated name for 4 out of the 6 fake companies.</a:t>
            </a:r>
          </a:p>
          <a:p>
            <a:endParaRPr/>
          </a:p>
        </p:txBody>
      </p:sp>
    </p:spTree>
    <p:extLst>
      <p:ext uri="{BB962C8B-B14F-4D97-AF65-F5344CB8AC3E}">
        <p14:creationId xmlns:p14="http://schemas.microsoft.com/office/powerpoint/2010/main" val="801398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noRot="1" noChangeAspect="1"/>
          </p:cNvSpPr>
          <p:nvPr>
            <p:ph type="sldImg"/>
          </p:nvPr>
        </p:nvSpPr>
        <p:spPr>
          <a:prstGeom prst="rect">
            <a:avLst/>
          </a:prstGeom>
        </p:spPr>
        <p:txBody>
          <a:bodyPr/>
          <a:lstStyle/>
          <a:p>
            <a:endParaRPr/>
          </a:p>
        </p:txBody>
      </p:sp>
      <p:sp>
        <p:nvSpPr>
          <p:cNvPr id="313" name="Shape 313"/>
          <p:cNvSpPr>
            <a:spLocks noGrp="1"/>
          </p:cNvSpPr>
          <p:nvPr>
            <p:ph type="body" sz="quarter" idx="1"/>
          </p:nvPr>
        </p:nvSpPr>
        <p:spPr>
          <a:prstGeom prst="rect">
            <a:avLst/>
          </a:prstGeom>
        </p:spPr>
        <p:txBody>
          <a:bodyPr/>
          <a:lstStyle/>
          <a:p>
            <a:r>
              <a:t>The average name generated in the iterative process is rated higher (6.4 vs. 6.2).</a:t>
            </a:r>
          </a:p>
          <a:p>
            <a:endParaRPr/>
          </a:p>
          <a:p>
            <a:r>
              <a:t>Iteration four breaks the pattern, but this appears to be a coincidence. Three of the contributions in this iteration were considerably below average. Two of these contributions were made by the same turker (for different companies). A number of their suggestions appear to have been marked down for being grammatically awkward: “How to Work Computer”, and “Shop Headphone”. The other turker suggested names that could be considered offensive: “the galloping coed” and “stick a fork in me”.</a:t>
            </a:r>
          </a:p>
        </p:txBody>
      </p:sp>
    </p:spTree>
    <p:extLst>
      <p:ext uri="{BB962C8B-B14F-4D97-AF65-F5344CB8AC3E}">
        <p14:creationId xmlns:p14="http://schemas.microsoft.com/office/powerpoint/2010/main" val="2804035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noRot="1" noChangeAspect="1"/>
          </p:cNvSpPr>
          <p:nvPr>
            <p:ph type="sldImg"/>
          </p:nvPr>
        </p:nvSpPr>
        <p:spPr>
          <a:prstGeom prst="rect">
            <a:avLst/>
          </a:prstGeom>
        </p:spPr>
        <p:txBody>
          <a:bodyPr/>
          <a:lstStyle/>
          <a:p>
            <a:endParaRPr/>
          </a:p>
        </p:txBody>
      </p:sp>
      <p:sp>
        <p:nvSpPr>
          <p:cNvPr id="318" name="Shape 318"/>
          <p:cNvSpPr>
            <a:spLocks noGrp="1"/>
          </p:cNvSpPr>
          <p:nvPr>
            <p:ph type="body" sz="quarter" idx="1"/>
          </p:nvPr>
        </p:nvSpPr>
        <p:spPr>
          <a:prstGeom prst="rect">
            <a:avLst/>
          </a:prstGeom>
        </p:spPr>
        <p:txBody>
          <a:bodyPr/>
          <a:lstStyle/>
          <a:p>
            <a:r>
              <a:t>Does showing people name suggestions inhibit their ability to generate the very best new name ideas? </a:t>
            </a:r>
          </a:p>
          <a:p>
            <a:r>
              <a:t>If so, is there anything we can do in an iterative process that will help generate the best names? </a:t>
            </a:r>
          </a:p>
          <a:p>
            <a:r>
              <a:t>Alternatively, is there any way we can increase the variance in the parallel process, to have an even better chance of generating the best names?</a:t>
            </a:r>
          </a:p>
        </p:txBody>
      </p:sp>
    </p:spTree>
    <p:extLst>
      <p:ext uri="{BB962C8B-B14F-4D97-AF65-F5344CB8AC3E}">
        <p14:creationId xmlns:p14="http://schemas.microsoft.com/office/powerpoint/2010/main" val="1163770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noRot="1" noChangeAspect="1"/>
          </p:cNvSpPr>
          <p:nvPr>
            <p:ph type="sldImg"/>
          </p:nvPr>
        </p:nvSpPr>
        <p:spPr>
          <a:prstGeom prst="rect">
            <a:avLst/>
          </a:prstGeom>
        </p:spPr>
        <p:txBody>
          <a:bodyPr/>
          <a:lstStyle/>
          <a:p>
            <a:endParaRPr/>
          </a:p>
        </p:txBody>
      </p:sp>
      <p:sp>
        <p:nvSpPr>
          <p:cNvPr id="326" name="Shape 326"/>
          <p:cNvSpPr>
            <a:spLocks noGrp="1"/>
          </p:cNvSpPr>
          <p:nvPr>
            <p:ph type="body" sz="quarter" idx="1"/>
          </p:nvPr>
        </p:nvSpPr>
        <p:spPr>
          <a:prstGeom prst="rect">
            <a:avLst/>
          </a:prstGeom>
        </p:spPr>
        <p:txBody>
          <a:bodyPr/>
          <a:lstStyle/>
          <a:p>
            <a:r>
              <a:t>The instructions are simply to transcribe as many words as possible, and add a ‘*’ in front of words that they are unsure about.</a:t>
            </a:r>
          </a:p>
          <a:p>
            <a:endParaRPr/>
          </a:p>
          <a:p>
            <a:r>
              <a:t>We composed twelve original passages, so turkers couldn’t find the text on the web by searching with some of the keywords they had deciphered.</a:t>
            </a:r>
          </a:p>
          <a:p>
            <a:endParaRPr/>
          </a:p>
          <a:p>
            <a:r>
              <a:t>“blur” tool from some popular image editing program</a:t>
            </a:r>
          </a:p>
          <a:p>
            <a:endParaRPr/>
          </a:p>
        </p:txBody>
      </p:sp>
    </p:spTree>
    <p:extLst>
      <p:ext uri="{BB962C8B-B14F-4D97-AF65-F5344CB8AC3E}">
        <p14:creationId xmlns:p14="http://schemas.microsoft.com/office/powerpoint/2010/main" val="3462393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r>
              <a:t>The overlap suggests that the processes may not be different, or that there were not enough samples in their experiment to see a statistically significant difference.</a:t>
            </a:r>
          </a:p>
        </p:txBody>
      </p:sp>
    </p:spTree>
    <p:extLst>
      <p:ext uri="{BB962C8B-B14F-4D97-AF65-F5344CB8AC3E}">
        <p14:creationId xmlns:p14="http://schemas.microsoft.com/office/powerpoint/2010/main" val="496067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p>
            <a:r>
              <a:t>One Turker left this comment. “It's distracting with the words filled in--it's hard to see anything else but the words already there, so I don't feel I can really give a good “guess” ”.</a:t>
            </a:r>
          </a:p>
        </p:txBody>
      </p:sp>
    </p:spTree>
    <p:extLst>
      <p:ext uri="{BB962C8B-B14F-4D97-AF65-F5344CB8AC3E}">
        <p14:creationId xmlns:p14="http://schemas.microsoft.com/office/powerpoint/2010/main" val="15446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t>Statistically significant in writing and brainstorming.</a:t>
            </a:r>
          </a:p>
        </p:txBody>
      </p:sp>
    </p:spTree>
    <p:extLst>
      <p:ext uri="{BB962C8B-B14F-4D97-AF65-F5344CB8AC3E}">
        <p14:creationId xmlns:p14="http://schemas.microsoft.com/office/powerpoint/2010/main" val="3930301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ccb - todo - show off example of TurKit running</a:t>
            </a:r>
          </a:p>
        </p:txBody>
      </p:sp>
    </p:spTree>
    <p:extLst>
      <p:ext uri="{BB962C8B-B14F-4D97-AF65-F5344CB8AC3E}">
        <p14:creationId xmlns:p14="http://schemas.microsoft.com/office/powerpoint/2010/main" val="2070739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r>
              <a:t>Task type and how it is done</a:t>
            </a:r>
          </a:p>
        </p:txBody>
      </p:sp>
    </p:spTree>
    <p:extLst>
      <p:ext uri="{BB962C8B-B14F-4D97-AF65-F5344CB8AC3E}">
        <p14:creationId xmlns:p14="http://schemas.microsoft.com/office/powerpoint/2010/main" val="2768072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t>ccb - todo - show off example of TurKit running</a:t>
            </a:r>
          </a:p>
        </p:txBody>
      </p:sp>
    </p:spTree>
    <p:extLst>
      <p:ext uri="{BB962C8B-B14F-4D97-AF65-F5344CB8AC3E}">
        <p14:creationId xmlns:p14="http://schemas.microsoft.com/office/powerpoint/2010/main" val="3765262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r>
              <a:t>This image shows an art project of people made out of nuts.  They look like they are dancing in autumn leaves.</a:t>
            </a:r>
          </a:p>
          <a:p>
            <a:r>
              <a:t>Creative mind must to do the art.</a:t>
            </a:r>
          </a:p>
          <a:p>
            <a:r>
              <a:t>Male and female nuts are dancing with leaves flowers.</a:t>
            </a:r>
          </a:p>
          <a:p>
            <a:r>
              <a:t>They are super match.</a:t>
            </a:r>
          </a:p>
        </p:txBody>
      </p:sp>
    </p:spTree>
    <p:extLst>
      <p:ext uri="{BB962C8B-B14F-4D97-AF65-F5344CB8AC3E}">
        <p14:creationId xmlns:p14="http://schemas.microsoft.com/office/powerpoint/2010/main" val="84630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prstGeom prst="rect">
            <a:avLst/>
          </a:prstGeom>
        </p:spPr>
        <p:txBody>
          <a:bodyPr/>
          <a:lstStyle/>
          <a:p>
            <a:endParaRPr/>
          </a:p>
        </p:txBody>
      </p:sp>
      <p:sp>
        <p:nvSpPr>
          <p:cNvPr id="167" name="Shape 16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944470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Task type and how it is done</a:t>
            </a:r>
          </a:p>
        </p:txBody>
      </p:sp>
    </p:spTree>
    <p:extLst>
      <p:ext uri="{BB962C8B-B14F-4D97-AF65-F5344CB8AC3E}">
        <p14:creationId xmlns:p14="http://schemas.microsoft.com/office/powerpoint/2010/main" val="4145509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r>
              <a:t>ccb - todo animate this figure</a:t>
            </a:r>
          </a:p>
        </p:txBody>
      </p:sp>
    </p:spTree>
    <p:extLst>
      <p:ext uri="{BB962C8B-B14F-4D97-AF65-F5344CB8AC3E}">
        <p14:creationId xmlns:p14="http://schemas.microsoft.com/office/powerpoint/2010/main" val="2604939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r>
              <a:t>CCB - possibly show the iterative pipeline again</a:t>
            </a:r>
          </a:p>
        </p:txBody>
      </p:sp>
    </p:spTree>
    <p:extLst>
      <p:ext uri="{BB962C8B-B14F-4D97-AF65-F5344CB8AC3E}">
        <p14:creationId xmlns:p14="http://schemas.microsoft.com/office/powerpoint/2010/main" val="1157626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r>
              <a:t>Turkers were shown an image and a description, and asked to rate the quality of the description as a factual description of the image, on a scale of 1 to 10. We obtained 10 ratings for each image description to compute an average rating.</a:t>
            </a:r>
          </a:p>
          <a:p>
            <a:endParaRPr/>
          </a:p>
          <a:p>
            <a:r>
              <a:t>Averaged over all 30 images the Iterative wins at 7.9 versus 7.4.  This is significant at p=0.004.</a:t>
            </a:r>
          </a:p>
        </p:txBody>
      </p:sp>
    </p:spTree>
    <p:extLst>
      <p:ext uri="{BB962C8B-B14F-4D97-AF65-F5344CB8AC3E}">
        <p14:creationId xmlns:p14="http://schemas.microsoft.com/office/powerpoint/2010/main" val="40752101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a:prstGeom prst="rect">
            <a:avLst/>
          </a:prstGeom>
        </p:spPr>
        <p:txBody>
          <a:bodyPr anchor="ctr"/>
          <a:lstStyle>
            <a:lvl1pPr algn="ctr">
              <a:defRPr sz="6000"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sp>
        <p:nvSpPr>
          <p:cNvPr id="8" name="Google Shape;16;p11">
            <a:extLst>
              <a:ext uri="{FF2B5EF4-FFF2-40B4-BE49-F238E27FC236}">
                <a16:creationId xmlns:a16="http://schemas.microsoft.com/office/drawing/2014/main" id="{92F8804A-82D5-D54D-944A-43543613A956}"/>
              </a:ext>
            </a:extLst>
          </p:cNvPr>
          <p:cNvSpPr/>
          <p:nvPr userDrawn="1"/>
        </p:nvSpPr>
        <p:spPr>
          <a:xfrm>
            <a:off x="441132" y="802307"/>
            <a:ext cx="4917678" cy="996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baseline="0" dirty="0">
                <a:latin typeface="Open Sans SemiBold"/>
                <a:ea typeface="Open Sans SemiBold"/>
                <a:cs typeface="Open Sans SemiBold"/>
                <a:sym typeface="Open Sans SemiBold"/>
              </a:rPr>
              <a:t>NETS 213</a:t>
            </a:r>
            <a:r>
              <a:rPr lang="en-US" sz="2500" i="0" u="none" strike="noStrike" cap="none" baseline="0" dirty="0">
                <a:latin typeface="Open Sans SemiBold"/>
                <a:ea typeface="Open Sans SemiBold"/>
                <a:cs typeface="Open Sans SemiBold"/>
                <a:sym typeface="Open Sans SemiBold"/>
              </a:rPr>
              <a:t>: CROWDSOURCING </a:t>
            </a:r>
            <a:br>
              <a:rPr lang="en-US" sz="2500" i="0" u="none" strike="noStrike" cap="none" baseline="0" dirty="0">
                <a:latin typeface="Open Sans SemiBold"/>
                <a:ea typeface="Open Sans SemiBold"/>
                <a:cs typeface="Open Sans SemiBold"/>
                <a:sym typeface="Open Sans SemiBold"/>
              </a:rPr>
            </a:br>
            <a:r>
              <a:rPr lang="en-US" sz="2500" i="0" u="none" strike="noStrike" cap="none" baseline="0" dirty="0">
                <a:latin typeface="Open Sans SemiBold"/>
                <a:ea typeface="Open Sans SemiBold"/>
                <a:cs typeface="Open Sans SemiBold"/>
                <a:sym typeface="Open Sans SemiBold"/>
              </a:rPr>
              <a:t>AND HUMAN COMPUTATION</a:t>
            </a:r>
          </a:p>
        </p:txBody>
      </p:sp>
      <p:sp>
        <p:nvSpPr>
          <p:cNvPr id="12" name="Google Shape;20;p11">
            <a:extLst>
              <a:ext uri="{FF2B5EF4-FFF2-40B4-BE49-F238E27FC236}">
                <a16:creationId xmlns:a16="http://schemas.microsoft.com/office/drawing/2014/main" id="{AB885C21-D508-9A47-8045-2AF7E72E0B40}"/>
              </a:ext>
            </a:extLst>
          </p:cNvPr>
          <p:cNvSpPr/>
          <p:nvPr userDrawn="1"/>
        </p:nvSpPr>
        <p:spPr>
          <a:xfrm>
            <a:off x="-12167" y="5927321"/>
            <a:ext cx="12204167" cy="942600"/>
          </a:xfrm>
          <a:prstGeom prst="rect">
            <a:avLst/>
          </a:prstGeom>
          <a:solidFill>
            <a:schemeClr val="accent1"/>
          </a:solidFill>
          <a:ln w="9525" cap="flat" cmpd="sng">
            <a:solidFill>
              <a:schemeClr val="dk2"/>
            </a:solidFill>
            <a:prstDash val="solid"/>
            <a:round/>
            <a:headEnd type="none" w="sm" len="sm"/>
            <a:tailEnd type="none" w="sm" len="sm"/>
          </a:ln>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r="-12321"/>
          <a:stretch/>
        </p:blipFill>
        <p:spPr>
          <a:xfrm>
            <a:off x="218075" y="6016887"/>
            <a:ext cx="2244059" cy="695625"/>
          </a:xfrm>
          <a:prstGeom prst="rect">
            <a:avLst/>
          </a:prstGeom>
          <a:noFill/>
          <a:ln>
            <a:noFill/>
          </a:ln>
          <a:effectLst>
            <a:outerShdw blurRad="127000" dist="28575" algn="bl" rotWithShape="0">
              <a:schemeClr val="tx2">
                <a:alpha val="86000"/>
              </a:schemeClr>
            </a:outerShdw>
          </a:effectLst>
        </p:spPr>
      </p:pic>
      <p:pic>
        <p:nvPicPr>
          <p:cNvPr id="17" name="Picture 16">
            <a:extLst>
              <a:ext uri="{FF2B5EF4-FFF2-40B4-BE49-F238E27FC236}">
                <a16:creationId xmlns:a16="http://schemas.microsoft.com/office/drawing/2014/main" id="{91FDCE60-56BA-B347-B634-376B546CC1EE}"/>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498040" y="-11709"/>
            <a:ext cx="5693960" cy="5939030"/>
          </a:xfrm>
          <a:prstGeom prst="rect">
            <a:avLst/>
          </a:prstGeom>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4/8/21</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4/8/21</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4/8/21</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4/8/21</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5149322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4/8/21</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a:xfrm>
            <a:off x="9394925" y="6477624"/>
            <a:ext cx="1643621" cy="365125"/>
          </a:xfrm>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4/8/21</a:t>
            </a:fld>
            <a:endParaRPr lang="en-US" dirty="0"/>
          </a:p>
        </p:txBody>
      </p:sp>
      <p:pic>
        <p:nvPicPr>
          <p:cNvPr id="7" name="Picture 6">
            <a:extLst>
              <a:ext uri="{FF2B5EF4-FFF2-40B4-BE49-F238E27FC236}">
                <a16:creationId xmlns:a16="http://schemas.microsoft.com/office/drawing/2014/main" id="{154AB5AE-79CE-F545-A5B8-549B8CA09A7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38546" y="15251"/>
            <a:ext cx="1182811" cy="6858000"/>
          </a:xfrm>
          <a:prstGeom prst="rect">
            <a:avLst/>
          </a:prstGeom>
        </p:spPr>
      </p:pic>
    </p:spTree>
    <p:extLst>
      <p:ext uri="{BB962C8B-B14F-4D97-AF65-F5344CB8AC3E}">
        <p14:creationId xmlns:p14="http://schemas.microsoft.com/office/powerpoint/2010/main" val="263207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14095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4/8/21</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4/8/21</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323975"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323975"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323975"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5656387"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5656387"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NETS 213</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4/8/21</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NETS 213</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4/8/21</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cstate="hqprint">
            <a:alphaModFix amt="40000"/>
            <a:extLst>
              <a:ext uri="{28A0092B-C50C-407E-A947-70E740481C1C}">
                <a14:useLocalDpi xmlns:a14="http://schemas.microsoft.com/office/drawing/2010/main"/>
              </a:ext>
            </a:extLst>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6" y="6477624"/>
            <a:ext cx="11072512"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cstate="hqprint">
            <a:alphaModFix amt="40000"/>
            <a:extLst>
              <a:ext uri="{28A0092B-C50C-407E-A947-70E740481C1C}">
                <a14:useLocalDpi xmlns:a14="http://schemas.microsoft.com/office/drawing/2010/main"/>
              </a:ext>
            </a:extLst>
          </a:blip>
          <a:srcRect/>
          <a:stretch/>
        </p:blipFill>
        <p:spPr>
          <a:xfrm>
            <a:off x="156750" y="6547264"/>
            <a:ext cx="1981200" cy="274320"/>
          </a:xfrm>
          <a:prstGeom prst="rect">
            <a:avLst/>
          </a:prstGeom>
          <a:noFill/>
          <a:ln>
            <a:noFill/>
          </a:ln>
        </p:spPr>
      </p:pic>
      <p:pic>
        <p:nvPicPr>
          <p:cNvPr id="8" name="Picture 7">
            <a:extLst>
              <a:ext uri="{FF2B5EF4-FFF2-40B4-BE49-F238E27FC236}">
                <a16:creationId xmlns:a16="http://schemas.microsoft.com/office/drawing/2014/main" id="{270A2C15-92BD-6246-86AD-7BD1B56A7FDE}"/>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989055" y="-16042"/>
            <a:ext cx="1286401" cy="7032102"/>
          </a:xfrm>
          <a:prstGeom prst="rect">
            <a:avLst/>
          </a:prstGeom>
        </p:spPr>
      </p:pic>
    </p:spTree>
    <p:extLst>
      <p:ext uri="{BB962C8B-B14F-4D97-AF65-F5344CB8AC3E}">
        <p14:creationId xmlns:p14="http://schemas.microsoft.com/office/powerpoint/2010/main" val="1415080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6">
            <a:alphaModFix/>
          </a:blip>
          <a:srcRect/>
          <a:stretch/>
        </p:blipFill>
        <p:spPr>
          <a:xfrm>
            <a:off x="53875" y="6501549"/>
            <a:ext cx="1780175" cy="341200"/>
          </a:xfrm>
          <a:prstGeom prst="rect">
            <a:avLst/>
          </a:prstGeom>
          <a:noFill/>
          <a:ln>
            <a:noFill/>
          </a:ln>
          <a:effectLst/>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4" y="365125"/>
            <a:ext cx="10515600"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NETS 213</a:t>
            </a:r>
          </a:p>
        </p:txBody>
      </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4/8/21</a:t>
            </a:fld>
            <a:endParaRPr lang="en-US" dirty="0"/>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97075"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61" r:id="rId9"/>
    <p:sldLayoutId id="2147483656" r:id="rId10"/>
    <p:sldLayoutId id="2147483657" r:id="rId11"/>
    <p:sldLayoutId id="2147483658" r:id="rId12"/>
    <p:sldLayoutId id="2147483659" r:id="rId13"/>
    <p:sldLayoutId id="2147483662" r:id="rId14"/>
  </p:sldLayoutIdLst>
  <p:txStyles>
    <p:titleStyle>
      <a:lvl1pPr algn="l" defTabSz="914400" rtl="0" eaLnBrk="1" latinLnBrk="0" hangingPunct="1">
        <a:lnSpc>
          <a:spcPct val="90000"/>
        </a:lnSpc>
        <a:spcBef>
          <a:spcPct val="0"/>
        </a:spcBef>
        <a:buNone/>
        <a:defRPr sz="3200" b="1" i="0" kern="12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hyperlink" Target="http://www.publicdomainpictures.net/" TargetMode="Externa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diction Markets"/>
          <p:cNvSpPr txBox="1">
            <a:spLocks noGrp="1"/>
          </p:cNvSpPr>
          <p:nvPr>
            <p:ph type="ctrTitle"/>
          </p:nvPr>
        </p:nvSpPr>
        <p:spPr>
          <a:xfrm>
            <a:off x="441132" y="1915893"/>
            <a:ext cx="6030168" cy="3867069"/>
          </a:xfrm>
          <a:prstGeom prst="rect">
            <a:avLst/>
          </a:prstGeom>
        </p:spPr>
        <p:txBody>
          <a:bodyPr>
            <a:normAutofit fontScale="90000"/>
          </a:bodyPr>
          <a:lstStyle/>
          <a:p>
            <a:r>
              <a:rPr lang="en-US"/>
              <a:t>Iterative versus </a:t>
            </a:r>
            <a:r>
              <a:rPr lang="en-US" dirty="0"/>
              <a:t>Parallel Processing for Human Computation</a:t>
            </a:r>
            <a:endParaRPr dirty="0"/>
          </a:p>
        </p:txBody>
      </p:sp>
    </p:spTree>
    <p:extLst>
      <p:ext uri="{BB962C8B-B14F-4D97-AF65-F5344CB8AC3E}">
        <p14:creationId xmlns:p14="http://schemas.microsoft.com/office/powerpoint/2010/main" val="3114190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1774E1-4786-9747-869A-C0D1B2922DE7}"/>
              </a:ext>
            </a:extLst>
          </p:cNvPr>
          <p:cNvSpPr>
            <a:spLocks noGrp="1"/>
          </p:cNvSpPr>
          <p:nvPr>
            <p:ph type="title"/>
          </p:nvPr>
        </p:nvSpPr>
        <p:spPr/>
        <p:txBody>
          <a:bodyPr/>
          <a:lstStyle/>
          <a:p>
            <a:r>
              <a:rPr lang="en-US" dirty="0"/>
              <a:t>Wikipedia vs Threadless</a:t>
            </a:r>
          </a:p>
        </p:txBody>
      </p:sp>
      <p:sp>
        <p:nvSpPr>
          <p:cNvPr id="6" name="MTurk provides an on-demand source for human computation…">
            <a:extLst>
              <a:ext uri="{FF2B5EF4-FFF2-40B4-BE49-F238E27FC236}">
                <a16:creationId xmlns:a16="http://schemas.microsoft.com/office/drawing/2014/main" id="{20776716-50C6-284D-800B-0606B8A10F6A}"/>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Iterative process</a:t>
            </a:r>
            <a:r>
              <a:rPr lang="en-US" sz="2400" dirty="0">
                <a:latin typeface="Arial" panose="020B0604020202020204" pitchFamily="34" charset="0"/>
                <a:cs typeface="Arial" panose="020B0604020202020204" pitchFamily="34" charset="0"/>
              </a:rPr>
              <a:t>: One person starts an article, and then other people iteratively improve it by looking at what people did before them and adding information, correcting grammar, creating a consistent style, etc.</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Parallel process</a:t>
            </a:r>
            <a:r>
              <a:rPr lang="en-US" sz="2400" dirty="0">
                <a:latin typeface="Arial" panose="020B0604020202020204" pitchFamily="34" charset="0"/>
                <a:cs typeface="Arial" panose="020B0604020202020204" pitchFamily="34" charset="0"/>
              </a:rPr>
              <a:t>: T-shirts are created in parallel. People submit ideas independently, and then others vote to determine the best ideas that will be printed.</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47410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book-cover.jpg" descr="book-cover.jpg"/>
          <p:cNvPicPr>
            <a:picLocks noChangeAspect="1"/>
          </p:cNvPicPr>
          <p:nvPr/>
        </p:nvPicPr>
        <p:blipFill>
          <a:blip r:embed="rId2"/>
          <a:stretch>
            <a:fillRect/>
          </a:stretch>
        </p:blipFill>
        <p:spPr>
          <a:xfrm>
            <a:off x="7317006" y="1010794"/>
            <a:ext cx="2918605" cy="4504021"/>
          </a:xfrm>
          <a:prstGeom prst="rect">
            <a:avLst/>
          </a:prstGeom>
          <a:ln w="12700">
            <a:miter lim="400000"/>
          </a:ln>
        </p:spPr>
      </p:pic>
      <p:sp>
        <p:nvSpPr>
          <p:cNvPr id="204" name="Requirements for a crowds to be wise"/>
          <p:cNvSpPr txBox="1"/>
          <p:nvPr/>
        </p:nvSpPr>
        <p:spPr>
          <a:xfrm>
            <a:off x="692345" y="1344009"/>
            <a:ext cx="5403655" cy="19187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a:latin typeface="Helvetica Neue Light"/>
                <a:ea typeface="Helvetica Neue Light"/>
                <a:cs typeface="Helvetica Neue Light"/>
                <a:sym typeface="Helvetica Neue Light"/>
              </a:defRPr>
            </a:lvl1pPr>
          </a:lstStyle>
          <a:p>
            <a:r>
              <a:rPr sz="2400" dirty="0">
                <a:latin typeface="Arial" panose="020B0604020202020204" pitchFamily="34" charset="0"/>
                <a:cs typeface="Arial" panose="020B0604020202020204" pitchFamily="34" charset="0"/>
              </a:rPr>
              <a:t>Requirements for a crowds to be wise</a:t>
            </a:r>
            <a:r>
              <a:rPr lang="en-US" sz="2400" dirty="0">
                <a:latin typeface="Arial" panose="020B0604020202020204" pitchFamily="34" charset="0"/>
                <a:cs typeface="Arial" panose="020B0604020202020204" pitchFamily="34" charset="0"/>
              </a:rPr>
              <a:t>:</a:t>
            </a:r>
          </a:p>
          <a:p>
            <a:pPr marL="457200" indent="-457200">
              <a:buFont typeface="+mj-lt"/>
              <a:buAutoNum type="arabicPeriod"/>
            </a:pPr>
            <a:r>
              <a:rPr lang="en-US" sz="2400" dirty="0">
                <a:latin typeface="Arial" panose="020B0604020202020204" pitchFamily="34" charset="0"/>
                <a:cs typeface="Arial" panose="020B0604020202020204" pitchFamily="34" charset="0"/>
              </a:rPr>
              <a:t>Diversity of opinion</a:t>
            </a:r>
          </a:p>
          <a:p>
            <a:pPr marL="457200" indent="-457200">
              <a:buFont typeface="+mj-lt"/>
              <a:buAutoNum type="arabicPeriod"/>
            </a:pPr>
            <a:r>
              <a:rPr lang="en-US" sz="2400" dirty="0">
                <a:latin typeface="Arial" panose="020B0604020202020204" pitchFamily="34" charset="0"/>
                <a:cs typeface="Arial" panose="020B0604020202020204" pitchFamily="34" charset="0"/>
              </a:rPr>
              <a:t>Independence</a:t>
            </a:r>
          </a:p>
          <a:p>
            <a:pPr marL="457200" indent="-457200">
              <a:buFont typeface="+mj-lt"/>
              <a:buAutoNum type="arabicPeriod"/>
            </a:pPr>
            <a:r>
              <a:rPr lang="en-US" sz="2400" dirty="0">
                <a:latin typeface="Arial" panose="020B0604020202020204" pitchFamily="34" charset="0"/>
                <a:cs typeface="Arial" panose="020B0604020202020204" pitchFamily="34" charset="0"/>
              </a:rPr>
              <a:t>Decentralization</a:t>
            </a:r>
          </a:p>
          <a:p>
            <a:pPr marL="457200" indent="-457200">
              <a:buFont typeface="+mj-lt"/>
              <a:buAutoNum type="arabicPeriod"/>
            </a:pPr>
            <a:r>
              <a:rPr lang="en-US" sz="2400" dirty="0">
                <a:latin typeface="Arial" panose="020B0604020202020204" pitchFamily="34" charset="0"/>
                <a:cs typeface="Arial" panose="020B0604020202020204" pitchFamily="34" charset="0"/>
              </a:rPr>
              <a:t>Aggregation</a:t>
            </a:r>
          </a:p>
        </p:txBody>
      </p:sp>
      <p:sp>
        <p:nvSpPr>
          <p:cNvPr id="3" name="Title 2">
            <a:extLst>
              <a:ext uri="{FF2B5EF4-FFF2-40B4-BE49-F238E27FC236}">
                <a16:creationId xmlns:a16="http://schemas.microsoft.com/office/drawing/2014/main" id="{8B7DF2DC-12D2-C348-A319-806C6D003202}"/>
              </a:ext>
            </a:extLst>
          </p:cNvPr>
          <p:cNvSpPr>
            <a:spLocks noGrp="1"/>
          </p:cNvSpPr>
          <p:nvPr>
            <p:ph type="title"/>
          </p:nvPr>
        </p:nvSpPr>
        <p:spPr/>
        <p:txBody>
          <a:bodyPr/>
          <a:lstStyle/>
          <a:p>
            <a:r>
              <a:rPr lang="en-US" dirty="0"/>
              <a:t>Wisdom of crowds</a:t>
            </a:r>
          </a:p>
        </p:txBody>
      </p:sp>
    </p:spTree>
    <p:extLst>
      <p:ext uri="{BB962C8B-B14F-4D97-AF65-F5344CB8AC3E}">
        <p14:creationId xmlns:p14="http://schemas.microsoft.com/office/powerpoint/2010/main" val="67572594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0FC7D-4648-2C43-B815-49DA4D24F061}"/>
              </a:ext>
            </a:extLst>
          </p:cNvPr>
          <p:cNvSpPr>
            <a:spLocks noGrp="1"/>
          </p:cNvSpPr>
          <p:nvPr>
            <p:ph type="title"/>
          </p:nvPr>
        </p:nvSpPr>
        <p:spPr/>
        <p:txBody>
          <a:bodyPr/>
          <a:lstStyle/>
          <a:p>
            <a:r>
              <a:rPr lang="en-US" dirty="0"/>
              <a:t>Wisdom of crowds: Independence</a:t>
            </a:r>
          </a:p>
        </p:txBody>
      </p:sp>
      <p:sp>
        <p:nvSpPr>
          <p:cNvPr id="6" name="MTurk provides an on-demand source for human computation…">
            <a:extLst>
              <a:ext uri="{FF2B5EF4-FFF2-40B4-BE49-F238E27FC236}">
                <a16:creationId xmlns:a16="http://schemas.microsoft.com/office/drawing/2014/main" id="{C8CCEA04-9057-7A40-8275-34D91D0F0047}"/>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err="1">
                <a:latin typeface="Arial" panose="020B0604020202020204" pitchFamily="34" charset="0"/>
                <a:cs typeface="Arial" panose="020B0604020202020204" pitchFamily="34" charset="0"/>
              </a:rPr>
              <a:t>Surowiecki</a:t>
            </a:r>
            <a:r>
              <a:rPr lang="en-US" sz="2400" dirty="0">
                <a:latin typeface="Arial" panose="020B0604020202020204" pitchFamily="34" charset="0"/>
                <a:cs typeface="Arial" panose="020B0604020202020204" pitchFamily="34" charset="0"/>
              </a:rPr>
              <a:t> argues that aggregating answers from a decentralized, disorganized group of people all thinking independently yields more accurate answers than from individuals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Individual errors need to be uniformly distributed, and so individual judgments must be made independently</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854330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6ED61-A330-8A48-9D1F-5B28F9C819B7}"/>
              </a:ext>
            </a:extLst>
          </p:cNvPr>
          <p:cNvSpPr>
            <a:spLocks noGrp="1"/>
          </p:cNvSpPr>
          <p:nvPr>
            <p:ph type="title"/>
          </p:nvPr>
        </p:nvSpPr>
        <p:spPr/>
        <p:txBody>
          <a:bodyPr/>
          <a:lstStyle/>
          <a:p>
            <a:r>
              <a:rPr lang="en-US" dirty="0"/>
              <a:t>Does this hold empirically on </a:t>
            </a:r>
            <a:r>
              <a:rPr lang="en-US" dirty="0" err="1"/>
              <a:t>MTurk</a:t>
            </a:r>
            <a:r>
              <a:rPr lang="en-US" dirty="0"/>
              <a:t>?</a:t>
            </a:r>
          </a:p>
        </p:txBody>
      </p:sp>
      <p:sp>
        <p:nvSpPr>
          <p:cNvPr id="6" name="MTurk provides an on-demand source for human computation…">
            <a:extLst>
              <a:ext uri="{FF2B5EF4-FFF2-40B4-BE49-F238E27FC236}">
                <a16:creationId xmlns:a16="http://schemas.microsoft.com/office/drawing/2014/main" id="{6CD71A9B-74E9-354A-A7C8-62BEC80563CF}"/>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Greg Little, Lydia Chilton, Max Goldman, and Rob Miller verify it through a set of experiments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Exploring tradeoffs between iterative vs parallel processing in writing, transcription, and brainstorming</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386697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nut_people.png" descr="nut_people.png"/>
          <p:cNvPicPr>
            <a:picLocks noChangeAspect="1"/>
          </p:cNvPicPr>
          <p:nvPr/>
        </p:nvPicPr>
        <p:blipFill>
          <a:blip r:embed="rId3"/>
          <a:stretch>
            <a:fillRect/>
          </a:stretch>
        </p:blipFill>
        <p:spPr>
          <a:xfrm>
            <a:off x="2657285" y="1137177"/>
            <a:ext cx="6877429" cy="4584953"/>
          </a:xfrm>
          <a:prstGeom prst="rect">
            <a:avLst/>
          </a:prstGeom>
          <a:ln w="12700">
            <a:miter lim="400000"/>
          </a:ln>
        </p:spPr>
      </p:pic>
      <p:sp>
        <p:nvSpPr>
          <p:cNvPr id="3" name="Title 2">
            <a:extLst>
              <a:ext uri="{FF2B5EF4-FFF2-40B4-BE49-F238E27FC236}">
                <a16:creationId xmlns:a16="http://schemas.microsoft.com/office/drawing/2014/main" id="{76AF2A79-9939-D44A-AB7A-CB6CE647CB91}"/>
              </a:ext>
            </a:extLst>
          </p:cNvPr>
          <p:cNvSpPr>
            <a:spLocks noGrp="1"/>
          </p:cNvSpPr>
          <p:nvPr>
            <p:ph type="title"/>
          </p:nvPr>
        </p:nvSpPr>
        <p:spPr/>
        <p:txBody>
          <a:bodyPr/>
          <a:lstStyle/>
          <a:p>
            <a:r>
              <a:rPr lang="en-US" dirty="0"/>
              <a:t>Writing</a:t>
            </a:r>
          </a:p>
        </p:txBody>
      </p:sp>
    </p:spTree>
    <p:extLst>
      <p:ext uri="{BB962C8B-B14F-4D97-AF65-F5344CB8AC3E}">
        <p14:creationId xmlns:p14="http://schemas.microsoft.com/office/powerpoint/2010/main" val="165192722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droppedImage.pdf" descr="droppedImage.pdf"/>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206397" y="2217729"/>
            <a:ext cx="7779205" cy="2422542"/>
          </a:xfrm>
          <a:prstGeom prst="rect">
            <a:avLst/>
          </a:prstGeom>
          <a:ln w="12700">
            <a:miter lim="400000"/>
          </a:ln>
        </p:spPr>
      </p:pic>
      <p:sp>
        <p:nvSpPr>
          <p:cNvPr id="3" name="Title 2">
            <a:extLst>
              <a:ext uri="{FF2B5EF4-FFF2-40B4-BE49-F238E27FC236}">
                <a16:creationId xmlns:a16="http://schemas.microsoft.com/office/drawing/2014/main" id="{6E8142E6-4F3E-DF42-A81B-12D15AEA1619}"/>
              </a:ext>
            </a:extLst>
          </p:cNvPr>
          <p:cNvSpPr>
            <a:spLocks noGrp="1"/>
          </p:cNvSpPr>
          <p:nvPr>
            <p:ph type="title"/>
          </p:nvPr>
        </p:nvSpPr>
        <p:spPr/>
        <p:txBody>
          <a:bodyPr/>
          <a:lstStyle/>
          <a:p>
            <a:r>
              <a:rPr lang="en-US" dirty="0"/>
              <a:t>Transcription</a:t>
            </a:r>
          </a:p>
        </p:txBody>
      </p:sp>
    </p:spTree>
    <p:extLst>
      <p:ext uri="{BB962C8B-B14F-4D97-AF65-F5344CB8AC3E}">
        <p14:creationId xmlns:p14="http://schemas.microsoft.com/office/powerpoint/2010/main" val="303302655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FB39D-4AEA-344B-87AB-25A887F34013}"/>
              </a:ext>
            </a:extLst>
          </p:cNvPr>
          <p:cNvSpPr>
            <a:spLocks noGrp="1"/>
          </p:cNvSpPr>
          <p:nvPr>
            <p:ph type="title"/>
          </p:nvPr>
        </p:nvSpPr>
        <p:spPr/>
        <p:txBody>
          <a:bodyPr/>
          <a:lstStyle/>
          <a:p>
            <a:r>
              <a:rPr lang="en-US" dirty="0"/>
              <a:t>Brainstorming</a:t>
            </a:r>
          </a:p>
        </p:txBody>
      </p:sp>
      <p:sp>
        <p:nvSpPr>
          <p:cNvPr id="6" name="MTurk provides an on-demand source for human computation…">
            <a:extLst>
              <a:ext uri="{FF2B5EF4-FFF2-40B4-BE49-F238E27FC236}">
                <a16:creationId xmlns:a16="http://schemas.microsoft.com/office/drawing/2014/main" id="{4925EC56-E767-EC43-8450-8A4DCB6EAE1F}"/>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Our company sells headphones.  There are many types and styles available. They are useful in different circumstances.  Our site helps users assess their needs and get the pair of headphones that is right for them.</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Please suggest 5 new company names for this company. </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755253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91E68D-6E56-EC46-97D3-0F33457D2E55}"/>
              </a:ext>
            </a:extLst>
          </p:cNvPr>
          <p:cNvSpPr>
            <a:spLocks noGrp="1"/>
          </p:cNvSpPr>
          <p:nvPr>
            <p:ph type="title"/>
          </p:nvPr>
        </p:nvSpPr>
        <p:spPr/>
        <p:txBody>
          <a:bodyPr/>
          <a:lstStyle/>
          <a:p>
            <a:r>
              <a:rPr lang="en-US" dirty="0"/>
              <a:t>Higher level goals</a:t>
            </a:r>
          </a:p>
        </p:txBody>
      </p:sp>
      <p:sp>
        <p:nvSpPr>
          <p:cNvPr id="6" name="MTurk provides an on-demand source for human computation…">
            <a:extLst>
              <a:ext uri="{FF2B5EF4-FFF2-40B4-BE49-F238E27FC236}">
                <a16:creationId xmlns:a16="http://schemas.microsoft.com/office/drawing/2014/main" id="{85A129D9-7A94-B147-8B31-1A3A24C25C2B}"/>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Establish models and design patterns for human computation processes </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Figure out how best to coordinate small contributions from many people to achieve a larger goal</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Focus is on aggregation dimension from taxonomy of human computation</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555883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7" name="Table"/>
          <p:cNvGraphicFramePr/>
          <p:nvPr>
            <p:extLst>
              <p:ext uri="{D42A27DB-BD31-4B8C-83A1-F6EECF244321}">
                <p14:modId xmlns:p14="http://schemas.microsoft.com/office/powerpoint/2010/main" val="3000994484"/>
              </p:ext>
            </p:extLst>
          </p:nvPr>
        </p:nvGraphicFramePr>
        <p:xfrm>
          <a:off x="2689324" y="803671"/>
          <a:ext cx="6813351" cy="5250657"/>
        </p:xfrm>
        <a:graphic>
          <a:graphicData uri="http://schemas.openxmlformats.org/drawingml/2006/table">
            <a:tbl>
              <a:tblPr/>
              <a:tblGrid>
                <a:gridCol w="2271117">
                  <a:extLst>
                    <a:ext uri="{9D8B030D-6E8A-4147-A177-3AD203B41FA5}">
                      <a16:colId xmlns:a16="http://schemas.microsoft.com/office/drawing/2014/main" val="20000"/>
                    </a:ext>
                  </a:extLst>
                </a:gridCol>
                <a:gridCol w="2271117">
                  <a:extLst>
                    <a:ext uri="{9D8B030D-6E8A-4147-A177-3AD203B41FA5}">
                      <a16:colId xmlns:a16="http://schemas.microsoft.com/office/drawing/2014/main" val="20001"/>
                    </a:ext>
                  </a:extLst>
                </a:gridCol>
                <a:gridCol w="2271117">
                  <a:extLst>
                    <a:ext uri="{9D8B030D-6E8A-4147-A177-3AD203B41FA5}">
                      <a16:colId xmlns:a16="http://schemas.microsoft.com/office/drawing/2014/main" val="20002"/>
                    </a:ext>
                  </a:extLst>
                </a:gridCol>
              </a:tblGrid>
              <a:tr h="1750219">
                <a:tc>
                  <a:txBody>
                    <a:bodyPr/>
                    <a:lstStyle/>
                    <a:p>
                      <a:pPr defTabSz="914400">
                        <a:tabLst>
                          <a:tab pos="914400" algn="l"/>
                        </a:tabLst>
                        <a:defRPr sz="3600">
                          <a:latin typeface="Helvetica Neue Light"/>
                          <a:ea typeface="Helvetica Neue Light"/>
                          <a:cs typeface="Helvetica Neue Light"/>
                          <a:sym typeface="Helvetica Neue Light"/>
                        </a:defRPr>
                      </a:pPr>
                      <a:endParaRPr sz="2500"/>
                    </a:p>
                  </a:txBody>
                  <a:tcPr marL="35719" marR="35719" marT="35719" marB="35719" anchor="ctr" horzOverflow="overflow">
                    <a:lnL w="0">
                      <a:miter lim="400000"/>
                    </a:lnL>
                    <a:lnR w="0">
                      <a:miter lim="400000"/>
                    </a:lnR>
                    <a:lnT w="0">
                      <a:miter lim="400000"/>
                    </a:lnT>
                    <a:lnB w="0">
                      <a:miter lim="400000"/>
                    </a:lnB>
                    <a:noFill/>
                  </a:tcPr>
                </a:tc>
                <a:tc>
                  <a:txBody>
                    <a:bodyPr/>
                    <a:lstStyle/>
                    <a:p>
                      <a:pPr defTabSz="914400">
                        <a:tabLst>
                          <a:tab pos="914400" algn="l"/>
                        </a:tabLst>
                      </a:pPr>
                      <a:r>
                        <a:rPr sz="2500" dirty="0">
                          <a:latin typeface="Helvetica Neue Light"/>
                          <a:ea typeface="Helvetica Neue Light"/>
                          <a:cs typeface="Helvetica Neue Light"/>
                          <a:sym typeface="Helvetica Neue Light"/>
                        </a:rPr>
                        <a:t>dependently
(iteratively)</a:t>
                      </a:r>
                    </a:p>
                  </a:txBody>
                  <a:tcPr marL="35719" marR="35719" marT="35719" marB="35719" anchor="ctr" horzOverflow="overflow">
                    <a:lnL w="0">
                      <a:miter lim="400000"/>
                    </a:lnL>
                    <a:lnR w="0">
                      <a:miter lim="400000"/>
                    </a:lnR>
                    <a:lnT w="0">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independently
(in parallel) </a:t>
                      </a:r>
                    </a:p>
                  </a:txBody>
                  <a:tcPr marL="35719" marR="35719" marT="35719" marB="35719" anchor="ctr" horzOverflow="overflow">
                    <a:lnL w="0">
                      <a:miter lim="400000"/>
                    </a:lnL>
                    <a:lnR w="0">
                      <a:miter lim="400000"/>
                    </a:lnR>
                    <a:lnT w="0">
                      <a:miter lim="400000"/>
                    </a:lnT>
                    <a:lnB w="25400">
                      <a:solidFill>
                        <a:srgbClr val="000000"/>
                      </a:solidFill>
                      <a:miter lim="400000"/>
                    </a:lnB>
                    <a:noFill/>
                  </a:tcPr>
                </a:tc>
                <a:extLst>
                  <a:ext uri="{0D108BD9-81ED-4DB2-BD59-A6C34878D82A}">
                    <a16:rowId xmlns:a16="http://schemas.microsoft.com/office/drawing/2014/main" val="10000"/>
                  </a:ext>
                </a:extLst>
              </a:tr>
              <a:tr h="1750219">
                <a:tc>
                  <a:txBody>
                    <a:bodyPr/>
                    <a:lstStyle/>
                    <a:p>
                      <a:pPr defTabSz="914400">
                        <a:tabLst>
                          <a:tab pos="914400" algn="l"/>
                        </a:tabLst>
                      </a:pPr>
                      <a:r>
                        <a:rPr sz="2500">
                          <a:latin typeface="Helvetica Neue Light"/>
                          <a:ea typeface="Helvetica Neue Light"/>
                          <a:cs typeface="Helvetica Neue Light"/>
                          <a:sym typeface="Helvetica Neue Light"/>
                        </a:rPr>
                        <a:t>creation tasks</a:t>
                      </a:r>
                    </a:p>
                  </a:txBody>
                  <a:tcPr marL="35719" marR="35719" marT="35719" marB="35719" anchor="ctr" horzOverflow="overflow">
                    <a:lnL w="0">
                      <a:miter lim="400000"/>
                    </a:lnL>
                    <a:lnR w="25400">
                      <a:solidFill>
                        <a:srgbClr val="000000"/>
                      </a:solidFill>
                      <a:miter lim="400000"/>
                    </a:lnR>
                    <a:lnT w="0">
                      <a:miter lim="400000"/>
                    </a:lnT>
                    <a:lnB w="0">
                      <a:miter lim="400000"/>
                    </a:lnB>
                    <a:noFill/>
                  </a:tcPr>
                </a:tc>
                <a:tc>
                  <a:txBody>
                    <a:bodyPr/>
                    <a:lstStyle/>
                    <a:p>
                      <a:pPr defTabSz="914400">
                        <a:tabLst>
                          <a:tab pos="914400" algn="l"/>
                        </a:tabLst>
                        <a:defRPr sz="3600">
                          <a:latin typeface="Helvetica Neue Light"/>
                          <a:ea typeface="Helvetica Neue Light"/>
                          <a:cs typeface="Helvetica Neue Light"/>
                          <a:sym typeface="Helvetica Neue Light"/>
                        </a:defRPr>
                      </a:pPr>
                      <a:endParaRPr sz="25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sz="3600">
                          <a:latin typeface="Helvetica Neue Light"/>
                          <a:ea typeface="Helvetica Neue Light"/>
                          <a:cs typeface="Helvetica Neue Light"/>
                          <a:sym typeface="Helvetica Neue Light"/>
                        </a:defRPr>
                      </a:pPr>
                      <a:endParaRPr sz="25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1750219">
                <a:tc>
                  <a:txBody>
                    <a:bodyPr/>
                    <a:lstStyle/>
                    <a:p>
                      <a:pPr defTabSz="914400">
                        <a:tabLst>
                          <a:tab pos="914400" algn="l"/>
                        </a:tabLst>
                      </a:pPr>
                      <a:r>
                        <a:rPr sz="2500">
                          <a:latin typeface="Helvetica Neue Light"/>
                          <a:ea typeface="Helvetica Neue Light"/>
                          <a:cs typeface="Helvetica Neue Light"/>
                          <a:sym typeface="Helvetica Neue Light"/>
                        </a:rPr>
                        <a:t>decision tasks</a:t>
                      </a:r>
                    </a:p>
                  </a:txBody>
                  <a:tcPr marL="35719" marR="35719" marT="35719" marB="35719" anchor="ctr" horzOverflow="overflow">
                    <a:lnL w="0">
                      <a:miter lim="400000"/>
                    </a:lnL>
                    <a:lnR w="25400">
                      <a:solidFill>
                        <a:srgbClr val="000000"/>
                      </a:solidFill>
                      <a:miter lim="400000"/>
                    </a:lnR>
                    <a:lnT w="0">
                      <a:miter lim="400000"/>
                    </a:lnT>
                    <a:lnB w="0">
                      <a:miter lim="400000"/>
                    </a:lnB>
                    <a:noFill/>
                  </a:tcPr>
                </a:tc>
                <a:tc>
                  <a:txBody>
                    <a:bodyPr/>
                    <a:lstStyle/>
                    <a:p>
                      <a:pPr defTabSz="914400">
                        <a:tabLst>
                          <a:tab pos="914400" algn="l"/>
                        </a:tabLst>
                        <a:defRPr sz="3600">
                          <a:latin typeface="Helvetica Neue Light"/>
                          <a:ea typeface="Helvetica Neue Light"/>
                          <a:cs typeface="Helvetica Neue Light"/>
                          <a:sym typeface="Helvetica Neue Light"/>
                        </a:defRPr>
                      </a:pPr>
                      <a:endParaRPr sz="25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sz="3600">
                          <a:latin typeface="Helvetica Neue Light"/>
                          <a:ea typeface="Helvetica Neue Light"/>
                          <a:cs typeface="Helvetica Neue Light"/>
                          <a:sym typeface="Helvetica Neue Light"/>
                        </a:defRPr>
                      </a:pPr>
                      <a:endParaRPr sz="2500" dirty="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
        <p:nvSpPr>
          <p:cNvPr id="3" name="Title 2">
            <a:extLst>
              <a:ext uri="{FF2B5EF4-FFF2-40B4-BE49-F238E27FC236}">
                <a16:creationId xmlns:a16="http://schemas.microsoft.com/office/drawing/2014/main" id="{1C566C88-9735-C844-AA6A-6BBF288B81E0}"/>
              </a:ext>
            </a:extLst>
          </p:cNvPr>
          <p:cNvSpPr>
            <a:spLocks noGrp="1"/>
          </p:cNvSpPr>
          <p:nvPr>
            <p:ph type="title"/>
          </p:nvPr>
        </p:nvSpPr>
        <p:spPr/>
        <p:txBody>
          <a:bodyPr/>
          <a:lstStyle/>
          <a:p>
            <a:r>
              <a:rPr lang="en-US" dirty="0"/>
              <a:t>Model</a:t>
            </a:r>
          </a:p>
        </p:txBody>
      </p:sp>
    </p:spTree>
    <p:extLst>
      <p:ext uri="{BB962C8B-B14F-4D97-AF65-F5344CB8AC3E}">
        <p14:creationId xmlns:p14="http://schemas.microsoft.com/office/powerpoint/2010/main" val="245654007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droppedImage.pdf" descr="droppedImage.pdf"/>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838823" y="237349"/>
            <a:ext cx="1043852" cy="1111198"/>
          </a:xfrm>
          <a:prstGeom prst="rect">
            <a:avLst/>
          </a:prstGeom>
          <a:ln w="12700">
            <a:miter lim="400000"/>
          </a:ln>
        </p:spPr>
      </p:pic>
      <p:sp>
        <p:nvSpPr>
          <p:cNvPr id="3" name="Title 2">
            <a:extLst>
              <a:ext uri="{FF2B5EF4-FFF2-40B4-BE49-F238E27FC236}">
                <a16:creationId xmlns:a16="http://schemas.microsoft.com/office/drawing/2014/main" id="{BB673900-F019-1F40-A161-9626B4AA3285}"/>
              </a:ext>
            </a:extLst>
          </p:cNvPr>
          <p:cNvSpPr>
            <a:spLocks noGrp="1"/>
          </p:cNvSpPr>
          <p:nvPr>
            <p:ph type="title"/>
          </p:nvPr>
        </p:nvSpPr>
        <p:spPr/>
        <p:txBody>
          <a:bodyPr/>
          <a:lstStyle/>
          <a:p>
            <a:r>
              <a:rPr lang="en-US" dirty="0"/>
              <a:t>Creation tasks</a:t>
            </a:r>
          </a:p>
        </p:txBody>
      </p:sp>
      <p:sp>
        <p:nvSpPr>
          <p:cNvPr id="7" name="MTurk provides an on-demand source for human computation…">
            <a:extLst>
              <a:ext uri="{FF2B5EF4-FFF2-40B4-BE49-F238E27FC236}">
                <a16:creationId xmlns:a16="http://schemas.microsoft.com/office/drawing/2014/main" id="{81AB9DB8-B742-B447-A4FE-D04459DD1355}"/>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Goal is to produce new high quality content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Example creation tasks: writing, ideas, imagery, solutions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Few constraints on worker inputs to the system</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Computer doesn't understand workers’ input</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824063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FB39D-4AEA-344B-87AB-25A887F34013}"/>
              </a:ext>
            </a:extLst>
          </p:cNvPr>
          <p:cNvSpPr>
            <a:spLocks noGrp="1"/>
          </p:cNvSpPr>
          <p:nvPr>
            <p:ph type="title"/>
          </p:nvPr>
        </p:nvSpPr>
        <p:spPr/>
        <p:txBody>
          <a:bodyPr/>
          <a:lstStyle/>
          <a:p>
            <a:r>
              <a:rPr lang="en-US" dirty="0"/>
              <a:t>Brainstorming</a:t>
            </a:r>
          </a:p>
        </p:txBody>
      </p:sp>
      <p:sp>
        <p:nvSpPr>
          <p:cNvPr id="6" name="MTurk provides an on-demand source for human computation…">
            <a:extLst>
              <a:ext uri="{FF2B5EF4-FFF2-40B4-BE49-F238E27FC236}">
                <a16:creationId xmlns:a16="http://schemas.microsoft.com/office/drawing/2014/main" id="{4925EC56-E767-EC43-8450-8A4DCB6EAE1F}"/>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Our company sells headphones.  There are many types and styles available. They are useful in different circumstances.  Our site helps users assess their needs and get the pair of headphones that is right for them.</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Please suggest 5 new company names for this company. </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336503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droppedImage.pdf" descr="droppedImage.pdf"/>
          <p:cNvPicPr>
            <a:picLocks noChangeAspect="1"/>
          </p:cNvPicPr>
          <p:nvPr/>
        </p:nvPicPr>
        <p:blipFill>
          <a:blip r:embed="rId2"/>
          <a:stretch>
            <a:fillRect/>
          </a:stretch>
        </p:blipFill>
        <p:spPr>
          <a:xfrm>
            <a:off x="10655938" y="161949"/>
            <a:ext cx="1315428" cy="1178404"/>
          </a:xfrm>
          <a:prstGeom prst="rect">
            <a:avLst/>
          </a:prstGeom>
          <a:ln w="12700">
            <a:miter lim="400000"/>
          </a:ln>
        </p:spPr>
      </p:pic>
      <p:sp>
        <p:nvSpPr>
          <p:cNvPr id="3" name="Title 2">
            <a:extLst>
              <a:ext uri="{FF2B5EF4-FFF2-40B4-BE49-F238E27FC236}">
                <a16:creationId xmlns:a16="http://schemas.microsoft.com/office/drawing/2014/main" id="{BC37AC32-5987-2A4A-926F-3EB699497179}"/>
              </a:ext>
            </a:extLst>
          </p:cNvPr>
          <p:cNvSpPr>
            <a:spLocks noGrp="1"/>
          </p:cNvSpPr>
          <p:nvPr>
            <p:ph type="title"/>
          </p:nvPr>
        </p:nvSpPr>
        <p:spPr/>
        <p:txBody>
          <a:bodyPr/>
          <a:lstStyle/>
          <a:p>
            <a:r>
              <a:rPr lang="en-US" dirty="0"/>
              <a:t>Decision tasks</a:t>
            </a:r>
          </a:p>
        </p:txBody>
      </p:sp>
      <p:sp>
        <p:nvSpPr>
          <p:cNvPr id="7" name="MTurk provides an on-demand source for human computation…">
            <a:extLst>
              <a:ext uri="{FF2B5EF4-FFF2-40B4-BE49-F238E27FC236}">
                <a16:creationId xmlns:a16="http://schemas.microsoft.com/office/drawing/2014/main" id="{645C4F9D-A22B-3645-8EC5-2A7715E16152}"/>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Decision tasks solicit opinions about existing content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Example: choose between two descriptions of the same image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User input is constrained because the computer has to interpret the responses</a:t>
            </a:r>
          </a:p>
        </p:txBody>
      </p:sp>
    </p:spTree>
    <p:extLst>
      <p:ext uri="{BB962C8B-B14F-4D97-AF65-F5344CB8AC3E}">
        <p14:creationId xmlns:p14="http://schemas.microsoft.com/office/powerpoint/2010/main" val="147637438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8FB089-CED6-5A47-9951-F8F2D3066E4E}"/>
              </a:ext>
            </a:extLst>
          </p:cNvPr>
          <p:cNvSpPr>
            <a:spLocks noGrp="1"/>
          </p:cNvSpPr>
          <p:nvPr>
            <p:ph type="title"/>
          </p:nvPr>
        </p:nvSpPr>
        <p:spPr/>
        <p:txBody>
          <a:bodyPr/>
          <a:lstStyle/>
          <a:p>
            <a:r>
              <a:rPr lang="en-US" dirty="0"/>
              <a:t>Decision tasks</a:t>
            </a:r>
          </a:p>
        </p:txBody>
      </p:sp>
      <p:pic>
        <p:nvPicPr>
          <p:cNvPr id="7" name="droppedImage.pdf" descr="droppedImage.pdf">
            <a:extLst>
              <a:ext uri="{FF2B5EF4-FFF2-40B4-BE49-F238E27FC236}">
                <a16:creationId xmlns:a16="http://schemas.microsoft.com/office/drawing/2014/main" id="{69728F6A-2368-5B4E-B0BB-DBC3CF266E16}"/>
              </a:ext>
            </a:extLst>
          </p:cNvPr>
          <p:cNvPicPr>
            <a:picLocks noChangeAspect="1"/>
          </p:cNvPicPr>
          <p:nvPr/>
        </p:nvPicPr>
        <p:blipFill>
          <a:blip r:embed="rId2"/>
          <a:stretch>
            <a:fillRect/>
          </a:stretch>
        </p:blipFill>
        <p:spPr>
          <a:xfrm>
            <a:off x="10655938" y="161949"/>
            <a:ext cx="1315428" cy="1178404"/>
          </a:xfrm>
          <a:prstGeom prst="rect">
            <a:avLst/>
          </a:prstGeom>
          <a:ln w="12700">
            <a:miter lim="400000"/>
          </a:ln>
        </p:spPr>
      </p:pic>
      <p:sp>
        <p:nvSpPr>
          <p:cNvPr id="8" name="MTurk provides an on-demand source for human computation…">
            <a:extLst>
              <a:ext uri="{FF2B5EF4-FFF2-40B4-BE49-F238E27FC236}">
                <a16:creationId xmlns:a16="http://schemas.microsoft.com/office/drawing/2014/main" id="{D0F5D428-EC78-D946-8875-4C90C6C0079E}"/>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Goal of decision tasks is to solicit accurate responses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Solicit multiple responses and aggregate them</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Mechanisms: </a:t>
            </a:r>
          </a:p>
          <a:p>
            <a:pPr marL="1028700" lvl="1" indent="-342900">
              <a:buFont typeface="Courier New" panose="02070309020205020404" pitchFamily="49" charset="0"/>
              <a:buChar char="o"/>
            </a:pPr>
            <a:r>
              <a:rPr lang="en-US" sz="2400" b="1" dirty="0">
                <a:latin typeface="Arial" panose="020B0604020202020204" pitchFamily="34" charset="0"/>
                <a:cs typeface="Arial" panose="020B0604020202020204" pitchFamily="34" charset="0"/>
              </a:rPr>
              <a:t>Comparisons</a:t>
            </a:r>
            <a:r>
              <a:rPr lang="en-US" sz="2400" dirty="0">
                <a:latin typeface="Arial" panose="020B0604020202020204" pitchFamily="34" charset="0"/>
                <a:cs typeface="Arial" panose="020B0604020202020204" pitchFamily="34" charset="0"/>
              </a:rPr>
              <a:t>: Is image description A better than image description B?</a:t>
            </a:r>
          </a:p>
          <a:p>
            <a:pPr marL="1028700" lvl="1" indent="-342900">
              <a:buFont typeface="Courier New" panose="02070309020205020404" pitchFamily="49" charset="0"/>
              <a:buChar char="o"/>
            </a:pPr>
            <a:r>
              <a:rPr lang="en-US" sz="2400" b="1" dirty="0">
                <a:latin typeface="Arial" panose="020B0604020202020204" pitchFamily="34" charset="0"/>
                <a:cs typeface="Arial" panose="020B0604020202020204" pitchFamily="34" charset="0"/>
              </a:rPr>
              <a:t>Ratings</a:t>
            </a:r>
            <a:r>
              <a:rPr lang="en-US" sz="2400" dirty="0">
                <a:latin typeface="Arial" panose="020B0604020202020204" pitchFamily="34" charset="0"/>
                <a:cs typeface="Arial" panose="020B0604020202020204" pitchFamily="34" charset="0"/>
              </a:rPr>
              <a:t>: Rate the quality of this description on a scale from 1-10.</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784438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droppedImage.pdf" descr="droppedImage.pdf"/>
          <p:cNvPicPr>
            <a:picLocks noChangeAspect="1"/>
          </p:cNvPicPr>
          <p:nvPr/>
        </p:nvPicPr>
        <p:blipFill>
          <a:blip r:embed="rId3"/>
          <a:stretch>
            <a:fillRect/>
          </a:stretch>
        </p:blipFill>
        <p:spPr>
          <a:xfrm>
            <a:off x="3354586" y="2914381"/>
            <a:ext cx="5482828" cy="1457862"/>
          </a:xfrm>
          <a:prstGeom prst="rect">
            <a:avLst/>
          </a:prstGeom>
          <a:ln w="12700">
            <a:miter lim="400000"/>
          </a:ln>
        </p:spPr>
      </p:pic>
      <p:sp>
        <p:nvSpPr>
          <p:cNvPr id="3" name="Title 2">
            <a:extLst>
              <a:ext uri="{FF2B5EF4-FFF2-40B4-BE49-F238E27FC236}">
                <a16:creationId xmlns:a16="http://schemas.microsoft.com/office/drawing/2014/main" id="{753C4A21-40EA-9E4B-B9E6-7CC721BF4130}"/>
              </a:ext>
            </a:extLst>
          </p:cNvPr>
          <p:cNvSpPr>
            <a:spLocks noGrp="1"/>
          </p:cNvSpPr>
          <p:nvPr>
            <p:ph type="title"/>
          </p:nvPr>
        </p:nvSpPr>
        <p:spPr/>
        <p:txBody>
          <a:bodyPr/>
          <a:lstStyle/>
          <a:p>
            <a:r>
              <a:rPr lang="en-US" dirty="0"/>
              <a:t>Pattern #1: Iterative combination</a:t>
            </a:r>
          </a:p>
        </p:txBody>
      </p:sp>
      <p:sp>
        <p:nvSpPr>
          <p:cNvPr id="7" name="MTurk provides an on-demand source for human computation…">
            <a:extLst>
              <a:ext uri="{FF2B5EF4-FFF2-40B4-BE49-F238E27FC236}">
                <a16:creationId xmlns:a16="http://schemas.microsoft.com/office/drawing/2014/main" id="{EEC69E35-83C6-5E4D-A3BC-ACF60366C711}"/>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Workers are shown the content generated by previous workers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Computer optionally tracks the best content and either shows it or shows all previous content</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27449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droppedImage.pdf" descr="droppedImage.pdf"/>
          <p:cNvPicPr>
            <a:picLocks noChangeAspect="1"/>
          </p:cNvPicPr>
          <p:nvPr/>
        </p:nvPicPr>
        <p:blipFill>
          <a:blip r:embed="rId2"/>
          <a:stretch>
            <a:fillRect/>
          </a:stretch>
        </p:blipFill>
        <p:spPr>
          <a:xfrm>
            <a:off x="7043266" y="1683278"/>
            <a:ext cx="4080867" cy="3782268"/>
          </a:xfrm>
          <a:prstGeom prst="rect">
            <a:avLst/>
          </a:prstGeom>
          <a:ln w="12700">
            <a:miter lim="400000"/>
          </a:ln>
        </p:spPr>
      </p:pic>
      <p:sp>
        <p:nvSpPr>
          <p:cNvPr id="3" name="Title 2">
            <a:extLst>
              <a:ext uri="{FF2B5EF4-FFF2-40B4-BE49-F238E27FC236}">
                <a16:creationId xmlns:a16="http://schemas.microsoft.com/office/drawing/2014/main" id="{0F83708C-40E1-D844-B29A-70DE647D41ED}"/>
              </a:ext>
            </a:extLst>
          </p:cNvPr>
          <p:cNvSpPr>
            <a:spLocks noGrp="1"/>
          </p:cNvSpPr>
          <p:nvPr>
            <p:ph type="title"/>
          </p:nvPr>
        </p:nvSpPr>
        <p:spPr/>
        <p:txBody>
          <a:bodyPr/>
          <a:lstStyle/>
          <a:p>
            <a:r>
              <a:rPr lang="en-US" dirty="0"/>
              <a:t>Pattern #2: Parallel creation</a:t>
            </a:r>
          </a:p>
        </p:txBody>
      </p:sp>
      <p:sp>
        <p:nvSpPr>
          <p:cNvPr id="7" name="MTurk provides an on-demand source for human computation…">
            <a:extLst>
              <a:ext uri="{FF2B5EF4-FFF2-40B4-BE49-F238E27FC236}">
                <a16:creationId xmlns:a16="http://schemas.microsoft.com/office/drawing/2014/main" id="{D4DE0460-6221-1540-B6E1-1F1459AE8A24}"/>
              </a:ext>
            </a:extLst>
          </p:cNvPr>
          <p:cNvSpPr txBox="1">
            <a:spLocks/>
          </p:cNvSpPr>
          <p:nvPr/>
        </p:nvSpPr>
        <p:spPr>
          <a:xfrm>
            <a:off x="399672" y="1348547"/>
            <a:ext cx="6064190"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Creation tasks are executed in parallel</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Workers do not see each others’ outputs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Outputs can be compared via decision tasks, as before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May be difficult to merge content</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86677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83D071-2105-C647-96C5-FC168F17A127}"/>
              </a:ext>
            </a:extLst>
          </p:cNvPr>
          <p:cNvSpPr>
            <a:spLocks noGrp="1"/>
          </p:cNvSpPr>
          <p:nvPr>
            <p:ph type="title"/>
          </p:nvPr>
        </p:nvSpPr>
        <p:spPr/>
        <p:txBody>
          <a:bodyPr/>
          <a:lstStyle/>
          <a:p>
            <a:r>
              <a:rPr lang="en-US" dirty="0"/>
              <a:t>Experiments</a:t>
            </a:r>
          </a:p>
        </p:txBody>
      </p:sp>
      <p:sp>
        <p:nvSpPr>
          <p:cNvPr id="6" name="MTurk provides an on-demand source for human computation…">
            <a:extLst>
              <a:ext uri="{FF2B5EF4-FFF2-40B4-BE49-F238E27FC236}">
                <a16:creationId xmlns:a16="http://schemas.microsoft.com/office/drawing/2014/main" id="{CE08D8E1-F109-0342-89A4-5AFF1BEA4508}"/>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Little, Chilton, Goldman, and Miller performed 3 experiments on </a:t>
            </a:r>
            <a:r>
              <a:rPr lang="en-US" sz="2400" dirty="0" err="1">
                <a:latin typeface="Arial" panose="020B0604020202020204" pitchFamily="34" charset="0"/>
                <a:cs typeface="Arial" panose="020B0604020202020204" pitchFamily="34" charset="0"/>
              </a:rPr>
              <a:t>MTurk</a:t>
            </a:r>
            <a:r>
              <a:rPr lang="en-US" sz="2400" dirty="0">
                <a:latin typeface="Arial" panose="020B0604020202020204" pitchFamily="34" charset="0"/>
                <a:cs typeface="Arial" panose="020B0604020202020204" pitchFamily="34" charset="0"/>
              </a:rPr>
              <a:t> to compare iterative vs parallel patterns:</a:t>
            </a:r>
          </a:p>
          <a:p>
            <a:pPr lvl="1" indent="0">
              <a:buNone/>
            </a:pPr>
            <a:r>
              <a:rPr lang="en-US" sz="2400" dirty="0">
                <a:latin typeface="Arial" panose="020B0604020202020204" pitchFamily="34" charset="0"/>
                <a:cs typeface="Arial" panose="020B0604020202020204" pitchFamily="34" charset="0"/>
              </a:rPr>
              <a:t>1) Writing image descriptions</a:t>
            </a:r>
          </a:p>
          <a:p>
            <a:pPr lvl="1" indent="0">
              <a:buNone/>
            </a:pPr>
            <a:r>
              <a:rPr lang="en-US" sz="2400" dirty="0">
                <a:latin typeface="Arial" panose="020B0604020202020204" pitchFamily="34" charset="0"/>
                <a:cs typeface="Arial" panose="020B0604020202020204" pitchFamily="34" charset="0"/>
              </a:rPr>
              <a:t>2) Brainstorming company names</a:t>
            </a:r>
          </a:p>
          <a:p>
            <a:pPr lvl="1" indent="0">
              <a:buNone/>
            </a:pPr>
            <a:r>
              <a:rPr lang="en-US" sz="2400" dirty="0">
                <a:latin typeface="Arial" panose="020B0604020202020204" pitchFamily="34" charset="0"/>
                <a:cs typeface="Arial" panose="020B0604020202020204" pitchFamily="34" charset="0"/>
              </a:rPr>
              <a:t>3) Transcribing obscured texts</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035721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9FE9C4-F967-D847-9E09-19FFB7874EC6}"/>
              </a:ext>
            </a:extLst>
          </p:cNvPr>
          <p:cNvSpPr>
            <a:spLocks noGrp="1"/>
          </p:cNvSpPr>
          <p:nvPr>
            <p:ph type="title"/>
          </p:nvPr>
        </p:nvSpPr>
        <p:spPr/>
        <p:txBody>
          <a:bodyPr/>
          <a:lstStyle/>
          <a:p>
            <a:r>
              <a:rPr lang="en-US" dirty="0"/>
              <a:t>Experiment 1: Image description</a:t>
            </a:r>
          </a:p>
        </p:txBody>
      </p:sp>
      <p:sp>
        <p:nvSpPr>
          <p:cNvPr id="7" name="MTurk provides an on-demand source for human computation…">
            <a:extLst>
              <a:ext uri="{FF2B5EF4-FFF2-40B4-BE49-F238E27FC236}">
                <a16:creationId xmlns:a16="http://schemas.microsoft.com/office/drawing/2014/main" id="{112F6476-222A-DB48-99C9-80A1681EF704}"/>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Selected 30 engaging images from </a:t>
            </a:r>
            <a:r>
              <a:rPr lang="en-US" sz="2400" u="sng" dirty="0">
                <a:latin typeface="Arial" panose="020B0604020202020204" pitchFamily="34" charset="0"/>
                <a:cs typeface="Arial" panose="020B0604020202020204" pitchFamily="34" charset="0"/>
                <a:hlinkClick r:id="rId2"/>
              </a:rPr>
              <a:t>http://www.publicdomainpictures.net</a:t>
            </a:r>
            <a:r>
              <a:rPr lang="en-US" sz="2400" u="sng"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Each image went through 6 creation tasks and 5 comparison tasks (with 5 people voting on the comparisons)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Ran on </a:t>
            </a:r>
            <a:r>
              <a:rPr lang="en-US" sz="2400" dirty="0" err="1">
                <a:latin typeface="Arial" panose="020B0604020202020204" pitchFamily="34" charset="0"/>
                <a:cs typeface="Arial" panose="020B0604020202020204" pitchFamily="34" charset="0"/>
              </a:rPr>
              <a:t>MTurk</a:t>
            </a:r>
            <a:r>
              <a:rPr lang="en-US" sz="2400" dirty="0">
                <a:latin typeface="Arial" panose="020B0604020202020204" pitchFamily="34" charset="0"/>
                <a:cs typeface="Arial" panose="020B0604020202020204" pitchFamily="34" charset="0"/>
              </a:rPr>
              <a:t>.  Paid $0.02 for creation and $0.01 for comparison.</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426739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ease describe the text factually…"/>
          <p:cNvSpPr txBox="1">
            <a:spLocks noGrp="1"/>
          </p:cNvSpPr>
          <p:nvPr>
            <p:ph type="body" sz="quarter" idx="1"/>
          </p:nvPr>
        </p:nvSpPr>
        <p:spPr>
          <a:xfrm>
            <a:off x="7788165" y="1235704"/>
            <a:ext cx="4025463" cy="2789758"/>
          </a:xfrm>
          <a:prstGeom prst="rect">
            <a:avLst/>
          </a:prstGeom>
        </p:spPr>
        <p:txBody>
          <a:bodyPr>
            <a:normAutofit lnSpcReduction="10000"/>
          </a:bodyPr>
          <a:lstStyle/>
          <a:p>
            <a:pPr marL="481306" indent="-342900" defTabSz="254666">
              <a:spcBef>
                <a:spcPts val="984"/>
              </a:spcBef>
              <a:buFont typeface="Arial" panose="020B0604020202020204" pitchFamily="34" charset="0"/>
              <a:buChar char="•"/>
              <a:defRPr sz="2604"/>
            </a:pPr>
            <a:r>
              <a:rPr sz="2400" dirty="0">
                <a:latin typeface="Arial" panose="020B0604020202020204" pitchFamily="34" charset="0"/>
                <a:cs typeface="Arial" panose="020B0604020202020204" pitchFamily="34" charset="0"/>
              </a:rPr>
              <a:t>Please describe the text factually</a:t>
            </a:r>
          </a:p>
          <a:p>
            <a:pPr marL="481306" indent="-342900" defTabSz="254666">
              <a:spcBef>
                <a:spcPts val="984"/>
              </a:spcBef>
              <a:buFont typeface="Arial" panose="020B0604020202020204" pitchFamily="34" charset="0"/>
              <a:buChar char="•"/>
              <a:defRPr sz="2604"/>
            </a:pPr>
            <a:r>
              <a:rPr sz="2400" dirty="0">
                <a:latin typeface="Arial" panose="020B0604020202020204" pitchFamily="34" charset="0"/>
                <a:cs typeface="Arial" panose="020B0604020202020204" pitchFamily="34" charset="0"/>
              </a:rPr>
              <a:t>(You may use the provided text as a starting point, or delete it and start over)</a:t>
            </a:r>
          </a:p>
          <a:p>
            <a:pPr marL="481306" indent="-342900" defTabSz="254666">
              <a:spcBef>
                <a:spcPts val="984"/>
              </a:spcBef>
              <a:buFont typeface="Arial" panose="020B0604020202020204" pitchFamily="34" charset="0"/>
              <a:buChar char="•"/>
              <a:defRPr sz="2604"/>
            </a:pPr>
            <a:r>
              <a:rPr sz="2400" dirty="0">
                <a:latin typeface="Arial" panose="020B0604020202020204" pitchFamily="34" charset="0"/>
                <a:cs typeface="Arial" panose="020B0604020202020204" pitchFamily="34" charset="0"/>
              </a:rPr>
              <a:t>Use no more than 500 characters</a:t>
            </a:r>
          </a:p>
        </p:txBody>
      </p:sp>
      <p:pic>
        <p:nvPicPr>
          <p:cNvPr id="260" name="droppedImage.pdf" descr="droppedImage.pdf"/>
          <p:cNvPicPr>
            <a:picLocks noChangeAspect="1"/>
          </p:cNvPicPr>
          <p:nvPr/>
        </p:nvPicPr>
        <p:blipFill>
          <a:blip r:embed="rId2"/>
          <a:stretch>
            <a:fillRect/>
          </a:stretch>
        </p:blipFill>
        <p:spPr>
          <a:xfrm>
            <a:off x="-21020" y="0"/>
            <a:ext cx="7459523" cy="4939862"/>
          </a:xfrm>
          <a:prstGeom prst="rect">
            <a:avLst/>
          </a:prstGeom>
          <a:ln w="12700">
            <a:miter lim="400000"/>
          </a:ln>
        </p:spPr>
      </p:pic>
      <p:sp>
        <p:nvSpPr>
          <p:cNvPr id="261" name="Lightening strike in a blue sky near a tree and a building."/>
          <p:cNvSpPr/>
          <p:nvPr/>
        </p:nvSpPr>
        <p:spPr>
          <a:xfrm>
            <a:off x="1540294" y="5447427"/>
            <a:ext cx="9111412" cy="539763"/>
          </a:xfrm>
          <a:prstGeom prst="rect">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lgn="l">
              <a:defRPr sz="4000">
                <a:latin typeface="Helvetica Neue Light"/>
                <a:ea typeface="Helvetica Neue Light"/>
                <a:cs typeface="Helvetica Neue Light"/>
                <a:sym typeface="Helvetica Neue Light"/>
              </a:defRPr>
            </a:lvl1pPr>
          </a:lstStyle>
          <a:p>
            <a:r>
              <a:rPr sz="2812" dirty="0">
                <a:latin typeface="Helvetica Neue" panose="02000503000000020004" pitchFamily="2" charset="0"/>
                <a:ea typeface="Helvetica Neue" panose="02000503000000020004" pitchFamily="2" charset="0"/>
                <a:cs typeface="Helvetica Neue" panose="02000503000000020004" pitchFamily="2" charset="0"/>
              </a:rPr>
              <a:t>Lightening strike in a blue sky near a tree and a building.</a:t>
            </a:r>
          </a:p>
        </p:txBody>
      </p:sp>
    </p:spTree>
    <p:extLst>
      <p:ext uri="{BB962C8B-B14F-4D97-AF65-F5344CB8AC3E}">
        <p14:creationId xmlns:p14="http://schemas.microsoft.com/office/powerpoint/2010/main" val="421074376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fill="hold"/>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Iteration 1: Lightening strike in a blue sky near a tree and a building.…"/>
          <p:cNvSpPr txBox="1">
            <a:spLocks noGrp="1"/>
          </p:cNvSpPr>
          <p:nvPr>
            <p:ph type="body" idx="1"/>
          </p:nvPr>
        </p:nvSpPr>
        <p:spPr>
          <a:xfrm>
            <a:off x="732306" y="223242"/>
            <a:ext cx="10727387" cy="6634758"/>
          </a:xfrm>
          <a:prstGeom prst="rect">
            <a:avLst/>
          </a:prstGeom>
        </p:spPr>
        <p:txBody>
          <a:bodyPr>
            <a:noAutofit/>
          </a:bodyPr>
          <a:lstStyle/>
          <a:p>
            <a:pPr marL="512558" indent="-342900" defTabSz="312170">
              <a:spcBef>
                <a:spcPts val="1266"/>
              </a:spcBef>
              <a:buFont typeface="Arial" panose="020B0604020202020204" pitchFamily="34" charset="0"/>
              <a:buChar char="•"/>
              <a:defRPr sz="3192"/>
            </a:pPr>
            <a:r>
              <a:rPr sz="2400" dirty="0">
                <a:latin typeface="Helvetica Neue" panose="02000503000000020004" pitchFamily="2" charset="0"/>
                <a:ea typeface="Helvetica Neue" panose="02000503000000020004" pitchFamily="2" charset="0"/>
                <a:cs typeface="Helvetica Neue" panose="02000503000000020004" pitchFamily="2" charset="0"/>
              </a:rPr>
              <a:t>Iteration 1: Lightening strike in a blue sky near a tree and a building. </a:t>
            </a:r>
          </a:p>
          <a:p>
            <a:pPr marL="512558" indent="-342900" defTabSz="312170">
              <a:spcBef>
                <a:spcPts val="1266"/>
              </a:spcBef>
              <a:buFont typeface="Arial" panose="020B0604020202020204" pitchFamily="34" charset="0"/>
              <a:buChar char="•"/>
              <a:defRPr sz="3192"/>
            </a:pPr>
            <a:r>
              <a:rPr sz="2400" dirty="0">
                <a:latin typeface="Helvetica Neue" panose="02000503000000020004" pitchFamily="2" charset="0"/>
                <a:ea typeface="Helvetica Neue" panose="02000503000000020004" pitchFamily="2" charset="0"/>
                <a:cs typeface="Helvetica Neue" panose="02000503000000020004" pitchFamily="2" charset="0"/>
              </a:rPr>
              <a:t>Iteration 2: The image depicts a strike of fork lightening, striking </a:t>
            </a:r>
            <a:r>
              <a:rPr sz="2400" dirty="0" err="1">
                <a:latin typeface="Helvetica Neue" panose="02000503000000020004" pitchFamily="2" charset="0"/>
                <a:ea typeface="Helvetica Neue" panose="02000503000000020004" pitchFamily="2" charset="0"/>
                <a:cs typeface="Helvetica Neue" panose="02000503000000020004" pitchFamily="2" charset="0"/>
              </a:rPr>
              <a:t>ablue</a:t>
            </a:r>
            <a:r>
              <a:rPr sz="2400" dirty="0">
                <a:latin typeface="Helvetica Neue" panose="02000503000000020004" pitchFamily="2" charset="0"/>
                <a:ea typeface="Helvetica Neue" panose="02000503000000020004" pitchFamily="2" charset="0"/>
                <a:cs typeface="Helvetica Neue" panose="02000503000000020004" pitchFamily="2" charset="0"/>
              </a:rPr>
              <a:t> sky over a </a:t>
            </a:r>
            <a:r>
              <a:rPr sz="2400" dirty="0" err="1">
                <a:latin typeface="Helvetica Neue" panose="02000503000000020004" pitchFamily="2" charset="0"/>
                <a:ea typeface="Helvetica Neue" panose="02000503000000020004" pitchFamily="2" charset="0"/>
                <a:cs typeface="Helvetica Neue" panose="02000503000000020004" pitchFamily="2" charset="0"/>
              </a:rPr>
              <a:t>silhoutted</a:t>
            </a:r>
            <a:r>
              <a:rPr sz="2400" dirty="0">
                <a:latin typeface="Helvetica Neue" panose="02000503000000020004" pitchFamily="2" charset="0"/>
                <a:ea typeface="Helvetica Neue" panose="02000503000000020004" pitchFamily="2" charset="0"/>
                <a:cs typeface="Helvetica Neue" panose="02000503000000020004" pitchFamily="2" charset="0"/>
              </a:rPr>
              <a:t> building and trees. (4/5 votes) </a:t>
            </a:r>
          </a:p>
          <a:p>
            <a:pPr marL="512558" indent="-342900" defTabSz="312170">
              <a:spcBef>
                <a:spcPts val="1266"/>
              </a:spcBef>
              <a:buFont typeface="Arial" panose="020B0604020202020204" pitchFamily="34" charset="0"/>
              <a:buChar char="•"/>
              <a:defRPr sz="3192"/>
            </a:pPr>
            <a:r>
              <a:rPr sz="2400" dirty="0">
                <a:latin typeface="Helvetica Neue" panose="02000503000000020004" pitchFamily="2" charset="0"/>
                <a:ea typeface="Helvetica Neue" panose="02000503000000020004" pitchFamily="2" charset="0"/>
                <a:cs typeface="Helvetica Neue" panose="02000503000000020004" pitchFamily="2" charset="0"/>
              </a:rPr>
              <a:t>Iteration 3: The image depicts a strike of fork lightning, against a blue sky with a few white clouds over a silhouetted building and trees. (5/5 votes)</a:t>
            </a:r>
          </a:p>
          <a:p>
            <a:pPr marL="512558" indent="-342900" defTabSz="312170">
              <a:spcBef>
                <a:spcPts val="1266"/>
              </a:spcBef>
              <a:buFont typeface="Arial" panose="020B0604020202020204" pitchFamily="34" charset="0"/>
              <a:buChar char="•"/>
              <a:defRPr sz="3192"/>
            </a:pPr>
            <a:r>
              <a:rPr sz="2400" dirty="0">
                <a:latin typeface="Helvetica Neue" panose="02000503000000020004" pitchFamily="2" charset="0"/>
                <a:ea typeface="Helvetica Neue" panose="02000503000000020004" pitchFamily="2" charset="0"/>
                <a:cs typeface="Helvetica Neue" panose="02000503000000020004" pitchFamily="2" charset="0"/>
              </a:rPr>
              <a:t>Iteration 4: </a:t>
            </a:r>
            <a:r>
              <a:rPr sz="2400" strike="sngStrike" dirty="0">
                <a:latin typeface="Helvetica Neue" panose="02000503000000020004" pitchFamily="2" charset="0"/>
                <a:ea typeface="Helvetica Neue" panose="02000503000000020004" pitchFamily="2" charset="0"/>
                <a:cs typeface="Helvetica Neue" panose="02000503000000020004" pitchFamily="2" charset="0"/>
              </a:rPr>
              <a:t>The image depicts a strike of fork lightning, against a blue sky- wonderful capture of the nature. </a:t>
            </a:r>
            <a:r>
              <a:rPr sz="2400" dirty="0">
                <a:latin typeface="Helvetica Neue" panose="02000503000000020004" pitchFamily="2" charset="0"/>
                <a:ea typeface="Helvetica Neue" panose="02000503000000020004" pitchFamily="2" charset="0"/>
                <a:cs typeface="Helvetica Neue" panose="02000503000000020004" pitchFamily="2" charset="0"/>
              </a:rPr>
              <a:t>(1/5 votes)</a:t>
            </a:r>
          </a:p>
          <a:p>
            <a:pPr marL="512558" indent="-342900" defTabSz="312170">
              <a:spcBef>
                <a:spcPts val="1266"/>
              </a:spcBef>
              <a:buFont typeface="Arial" panose="020B0604020202020204" pitchFamily="34" charset="0"/>
              <a:buChar char="•"/>
              <a:defRPr sz="3192"/>
            </a:pPr>
            <a:r>
              <a:rPr sz="2400" dirty="0">
                <a:latin typeface="Helvetica Neue" panose="02000503000000020004" pitchFamily="2" charset="0"/>
                <a:ea typeface="Helvetica Neue" panose="02000503000000020004" pitchFamily="2" charset="0"/>
                <a:cs typeface="Helvetica Neue" panose="02000503000000020004" pitchFamily="2" charset="0"/>
              </a:rPr>
              <a:t>Iteration 5: This image shows a large white strike of lightning coming down from a blue sky with the tops of the trees and rooftop peaking from the bottom. (3/5 votes)</a:t>
            </a:r>
          </a:p>
          <a:p>
            <a:pPr marL="512558" indent="-342900" defTabSz="312170">
              <a:spcBef>
                <a:spcPts val="1266"/>
              </a:spcBef>
              <a:buFont typeface="Arial" panose="020B0604020202020204" pitchFamily="34" charset="0"/>
              <a:buChar char="•"/>
              <a:defRPr sz="3192"/>
            </a:pPr>
            <a:r>
              <a:rPr sz="2400" dirty="0">
                <a:latin typeface="Helvetica Neue" panose="02000503000000020004" pitchFamily="2" charset="0"/>
                <a:ea typeface="Helvetica Neue" panose="02000503000000020004" pitchFamily="2" charset="0"/>
                <a:cs typeface="Helvetica Neue" panose="02000503000000020004" pitchFamily="2" charset="0"/>
              </a:rPr>
              <a:t>Iteration 6: This image shows a large white strike of lightning coming down from a blue sky with the silhouettes of tops of the trees and rooftop peeking from the bottom. The sky is a dark blue and the lightening is a contrasting bright white. The lightening has many arms of electricity coming off of it. (4/5 votes)</a:t>
            </a:r>
          </a:p>
        </p:txBody>
      </p:sp>
    </p:spTree>
    <p:extLst>
      <p:ext uri="{BB962C8B-B14F-4D97-AF65-F5344CB8AC3E}">
        <p14:creationId xmlns:p14="http://schemas.microsoft.com/office/powerpoint/2010/main" val="76874321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 name="droppedImage.pdf" descr="droppedImage.pdf"/>
          <p:cNvPicPr>
            <a:picLocks noChangeAspect="1"/>
          </p:cNvPicPr>
          <p:nvPr/>
        </p:nvPicPr>
        <p:blipFill>
          <a:blip r:embed="rId3"/>
          <a:stretch>
            <a:fillRect/>
          </a:stretch>
        </p:blipFill>
        <p:spPr>
          <a:xfrm>
            <a:off x="480335" y="1058034"/>
            <a:ext cx="5482828" cy="1457862"/>
          </a:xfrm>
          <a:prstGeom prst="rect">
            <a:avLst/>
          </a:prstGeom>
          <a:ln w="12700">
            <a:miter lim="400000"/>
          </a:ln>
        </p:spPr>
      </p:pic>
      <p:pic>
        <p:nvPicPr>
          <p:cNvPr id="268" name="droppedImage.pdf" descr="droppedImage.pdf"/>
          <p:cNvPicPr>
            <a:picLocks noChangeAspect="1"/>
          </p:cNvPicPr>
          <p:nvPr/>
        </p:nvPicPr>
        <p:blipFill>
          <a:blip r:embed="rId4"/>
          <a:stretch>
            <a:fillRect/>
          </a:stretch>
        </p:blipFill>
        <p:spPr>
          <a:xfrm>
            <a:off x="1771455" y="3395252"/>
            <a:ext cx="2900588" cy="2688350"/>
          </a:xfrm>
          <a:prstGeom prst="rect">
            <a:avLst/>
          </a:prstGeom>
          <a:ln w="12700">
            <a:miter lim="400000"/>
          </a:ln>
        </p:spPr>
      </p:pic>
      <p:sp>
        <p:nvSpPr>
          <p:cNvPr id="269" name="This image shows a large white strike of lightning coming down from a blue sky with the silhouettes of tops of the trees and rooftop peeking from the bottom. The sky is a dark blue and the lightening is a contrasting bright white. The lightening has many"/>
          <p:cNvSpPr txBox="1"/>
          <p:nvPr/>
        </p:nvSpPr>
        <p:spPr>
          <a:xfrm>
            <a:off x="6354963" y="322814"/>
            <a:ext cx="4893469" cy="2928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a:defRPr sz="3300">
                <a:latin typeface="Helvetica Neue Light"/>
                <a:ea typeface="Helvetica Neue Light"/>
                <a:cs typeface="Helvetica Neue Light"/>
                <a:sym typeface="Helvetica Neue Light"/>
              </a:defRPr>
            </a:lvl1pPr>
          </a:lstStyle>
          <a:p>
            <a:r>
              <a:rPr sz="2320" dirty="0"/>
              <a:t>This image shows a large white strike of lightning coming down from a blue sky with the silhouettes of tops of the trees and rooftop peeking from the bottom. The sky is a dark blue and the lightening is a contrasting bright white. The lightening has many arms of electricity coming off of it.</a:t>
            </a:r>
          </a:p>
        </p:txBody>
      </p:sp>
      <p:sp>
        <p:nvSpPr>
          <p:cNvPr id="270" name="White lightning n a root-like formation shown against a slightly wispy clouded, blue sky, flashing from top to bottom. Bottom fifth of image shows silhouette of trees and a building."/>
          <p:cNvSpPr txBox="1"/>
          <p:nvPr/>
        </p:nvSpPr>
        <p:spPr>
          <a:xfrm>
            <a:off x="6354963" y="3810807"/>
            <a:ext cx="4893469" cy="1857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lgn="l">
              <a:defRPr sz="3300">
                <a:latin typeface="Helvetica Neue Light"/>
                <a:ea typeface="Helvetica Neue Light"/>
                <a:cs typeface="Helvetica Neue Light"/>
                <a:sym typeface="Helvetica Neue Light"/>
              </a:defRPr>
            </a:lvl1pPr>
          </a:lstStyle>
          <a:p>
            <a:r>
              <a:rPr sz="2320" dirty="0"/>
              <a:t>White lightning n a root-like formation shown against a slightly wispy clouded, blue sky, flashing from top to bottom. Bottom fifth of image shows silhouette of trees and a building.</a:t>
            </a:r>
          </a:p>
        </p:txBody>
      </p:sp>
      <p:sp>
        <p:nvSpPr>
          <p:cNvPr id="271" name="Average Rating: 8.7"/>
          <p:cNvSpPr txBox="1"/>
          <p:nvPr/>
        </p:nvSpPr>
        <p:spPr>
          <a:xfrm>
            <a:off x="6354962" y="3251116"/>
            <a:ext cx="1534331"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a:solidFill>
                  <a:srgbClr val="0433FF"/>
                </a:solidFill>
                <a:latin typeface="Helvetica Neue"/>
                <a:ea typeface="Helvetica Neue"/>
                <a:cs typeface="Helvetica Neue"/>
                <a:sym typeface="Helvetica Neue"/>
              </a:defRPr>
            </a:lvl1pPr>
          </a:lstStyle>
          <a:p>
            <a:r>
              <a:rPr sz="1266" dirty="0"/>
              <a:t>Average Rating: 8.7 </a:t>
            </a:r>
          </a:p>
        </p:txBody>
      </p:sp>
      <p:sp>
        <p:nvSpPr>
          <p:cNvPr id="272" name="Average Rating: 7.2"/>
          <p:cNvSpPr txBox="1"/>
          <p:nvPr/>
        </p:nvSpPr>
        <p:spPr>
          <a:xfrm>
            <a:off x="6354962" y="5693872"/>
            <a:ext cx="1534331"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a:solidFill>
                  <a:srgbClr val="0433FF"/>
                </a:solidFill>
                <a:latin typeface="Helvetica Neue"/>
                <a:ea typeface="Helvetica Neue"/>
                <a:cs typeface="Helvetica Neue"/>
                <a:sym typeface="Helvetica Neue"/>
              </a:defRPr>
            </a:lvl1pPr>
          </a:lstStyle>
          <a:p>
            <a:r>
              <a:rPr sz="1266" dirty="0"/>
              <a:t>Average Rating: 7.2 </a:t>
            </a:r>
          </a:p>
        </p:txBody>
      </p:sp>
    </p:spTree>
    <p:extLst>
      <p:ext uri="{BB962C8B-B14F-4D97-AF65-F5344CB8AC3E}">
        <p14:creationId xmlns:p14="http://schemas.microsoft.com/office/powerpoint/2010/main" val="255266248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271"/>
                                        </p:tgtEl>
                                        <p:attrNameLst>
                                          <p:attrName>style.visibility</p:attrName>
                                        </p:attrNameLst>
                                      </p:cBhvr>
                                      <p:to>
                                        <p:strVal val="visible"/>
                                      </p:to>
                                    </p:set>
                                    <p:animEffect transition="in" filter="fade">
                                      <p:cBhvr>
                                        <p:cTn id="7" dur="1000"/>
                                        <p:tgtEl>
                                          <p:spTgt spid="2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272"/>
                                        </p:tgtEl>
                                        <p:attrNameLst>
                                          <p:attrName>style.visibility</p:attrName>
                                        </p:attrNameLst>
                                      </p:cBhvr>
                                      <p:to>
                                        <p:strVal val="visible"/>
                                      </p:to>
                                    </p:set>
                                    <p:animEffect transition="in" filter="fade">
                                      <p:cBhvr>
                                        <p:cTn id="12" dur="10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animBg="1" advAuto="0"/>
      <p:bldP spid="272"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6386360-EB0A-A741-8D25-C98680D14BD4}"/>
              </a:ext>
            </a:extLst>
          </p:cNvPr>
          <p:cNvGrpSpPr/>
          <p:nvPr/>
        </p:nvGrpSpPr>
        <p:grpSpPr>
          <a:xfrm>
            <a:off x="2122535" y="957869"/>
            <a:ext cx="7946930" cy="5348104"/>
            <a:chOff x="1649015" y="1377270"/>
            <a:chExt cx="8160392" cy="5491759"/>
          </a:xfrm>
        </p:grpSpPr>
        <p:pic>
          <p:nvPicPr>
            <p:cNvPr id="276" name="droppedImage.pdf" descr="droppedImage.pdf"/>
            <p:cNvPicPr>
              <a:picLocks noChangeAspect="1"/>
            </p:cNvPicPr>
            <p:nvPr/>
          </p:nvPicPr>
          <p:blipFill>
            <a:blip r:embed="rId3"/>
            <a:stretch>
              <a:fillRect/>
            </a:stretch>
          </p:blipFill>
          <p:spPr>
            <a:xfrm>
              <a:off x="1649015" y="1377270"/>
              <a:ext cx="7273852" cy="5491759"/>
            </a:xfrm>
            <a:prstGeom prst="rect">
              <a:avLst/>
            </a:prstGeom>
            <a:ln w="12700">
              <a:miter lim="400000"/>
            </a:ln>
          </p:spPr>
        </p:pic>
        <p:grpSp>
          <p:nvGrpSpPr>
            <p:cNvPr id="282" name="Group"/>
            <p:cNvGrpSpPr/>
            <p:nvPr/>
          </p:nvGrpSpPr>
          <p:grpSpPr>
            <a:xfrm>
              <a:off x="8733088" y="2763957"/>
              <a:ext cx="1076319" cy="837538"/>
              <a:chOff x="4025" y="108261"/>
              <a:chExt cx="1530765" cy="1191165"/>
            </a:xfrm>
          </p:grpSpPr>
          <p:sp>
            <p:nvSpPr>
              <p:cNvPr id="278" name="Iterative"/>
              <p:cNvSpPr txBox="1"/>
              <p:nvPr/>
            </p:nvSpPr>
            <p:spPr>
              <a:xfrm>
                <a:off x="585148" y="172132"/>
                <a:ext cx="924699" cy="379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1266"/>
                  <a:t>Iterative</a:t>
                </a:r>
              </a:p>
            </p:txBody>
          </p:sp>
          <p:sp>
            <p:nvSpPr>
              <p:cNvPr id="279" name="Parallel"/>
              <p:cNvSpPr txBox="1"/>
              <p:nvPr/>
            </p:nvSpPr>
            <p:spPr>
              <a:xfrm>
                <a:off x="701011" y="857931"/>
                <a:ext cx="833779" cy="379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1266"/>
                  <a:t>Parallel</a:t>
                </a:r>
              </a:p>
            </p:txBody>
          </p:sp>
          <p:sp>
            <p:nvSpPr>
              <p:cNvPr id="280" name="Square"/>
              <p:cNvSpPr/>
              <p:nvPr/>
            </p:nvSpPr>
            <p:spPr>
              <a:xfrm rot="54926">
                <a:off x="6661" y="108261"/>
                <a:ext cx="508001" cy="508001"/>
              </a:xfrm>
              <a:prstGeom prst="rect">
                <a:avLst/>
              </a:prstGeom>
              <a:solidFill>
                <a:srgbClr val="5081BD"/>
              </a:solidFill>
              <a:ln w="254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281" name="Square"/>
              <p:cNvSpPr/>
              <p:nvPr/>
            </p:nvSpPr>
            <p:spPr>
              <a:xfrm rot="54926">
                <a:off x="4025" y="791425"/>
                <a:ext cx="508001" cy="508001"/>
              </a:xfrm>
              <a:prstGeom prst="rect">
                <a:avLst/>
              </a:prstGeom>
              <a:solidFill>
                <a:srgbClr val="C0504D"/>
              </a:solidFill>
              <a:ln w="254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defRPr>
                </a:pPr>
                <a:endParaRPr sz="2812"/>
              </a:p>
            </p:txBody>
          </p:sp>
        </p:grpSp>
      </p:grpSp>
      <p:sp>
        <p:nvSpPr>
          <p:cNvPr id="3" name="Title 2">
            <a:extLst>
              <a:ext uri="{FF2B5EF4-FFF2-40B4-BE49-F238E27FC236}">
                <a16:creationId xmlns:a16="http://schemas.microsoft.com/office/drawing/2014/main" id="{A052F8FB-BF15-FA47-8D7C-3A702A0CF3AC}"/>
              </a:ext>
            </a:extLst>
          </p:cNvPr>
          <p:cNvSpPr>
            <a:spLocks noGrp="1"/>
          </p:cNvSpPr>
          <p:nvPr>
            <p:ph type="title"/>
          </p:nvPr>
        </p:nvSpPr>
        <p:spPr/>
        <p:txBody>
          <a:bodyPr/>
          <a:lstStyle/>
          <a:p>
            <a:r>
              <a:rPr lang="en-US" dirty="0"/>
              <a:t>Relative improvements after each iteration</a:t>
            </a:r>
          </a:p>
        </p:txBody>
      </p:sp>
    </p:spTree>
    <p:extLst>
      <p:ext uri="{BB962C8B-B14F-4D97-AF65-F5344CB8AC3E}">
        <p14:creationId xmlns:p14="http://schemas.microsoft.com/office/powerpoint/2010/main" val="178797182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2" name="Screen Shot 2013-09-18 at 4.18.36 PM.png" descr="Screen Shot 2013-09-18 at 4.18.36 PM.png"/>
          <p:cNvPicPr>
            <a:picLocks noChangeAspect="1"/>
          </p:cNvPicPr>
          <p:nvPr/>
        </p:nvPicPr>
        <p:blipFill>
          <a:blip r:embed="rId3"/>
          <a:stretch>
            <a:fillRect/>
          </a:stretch>
        </p:blipFill>
        <p:spPr>
          <a:xfrm>
            <a:off x="1597973" y="1137177"/>
            <a:ext cx="8996054" cy="5355698"/>
          </a:xfrm>
          <a:prstGeom prst="rect">
            <a:avLst/>
          </a:prstGeom>
          <a:ln w="12700">
            <a:miter lim="400000"/>
          </a:ln>
        </p:spPr>
      </p:pic>
      <p:sp>
        <p:nvSpPr>
          <p:cNvPr id="3" name="Title 2">
            <a:extLst>
              <a:ext uri="{FF2B5EF4-FFF2-40B4-BE49-F238E27FC236}">
                <a16:creationId xmlns:a16="http://schemas.microsoft.com/office/drawing/2014/main" id="{0A88C5E8-CF7E-BE41-AA5D-B4579C9885CC}"/>
              </a:ext>
            </a:extLst>
          </p:cNvPr>
          <p:cNvSpPr>
            <a:spLocks noGrp="1"/>
          </p:cNvSpPr>
          <p:nvPr>
            <p:ph type="title"/>
          </p:nvPr>
        </p:nvSpPr>
        <p:spPr/>
        <p:txBody>
          <a:bodyPr/>
          <a:lstStyle/>
          <a:p>
            <a:r>
              <a:rPr lang="en-US" dirty="0" err="1"/>
              <a:t>TurKit</a:t>
            </a:r>
            <a:r>
              <a:rPr lang="en-US" dirty="0"/>
              <a:t> in action</a:t>
            </a:r>
          </a:p>
        </p:txBody>
      </p:sp>
    </p:spTree>
    <p:extLst>
      <p:ext uri="{BB962C8B-B14F-4D97-AF65-F5344CB8AC3E}">
        <p14:creationId xmlns:p14="http://schemas.microsoft.com/office/powerpoint/2010/main" val="203314141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31D72B-BB17-4046-83C6-5BA8F99FEB0D}"/>
              </a:ext>
            </a:extLst>
          </p:cNvPr>
          <p:cNvSpPr>
            <a:spLocks noGrp="1"/>
          </p:cNvSpPr>
          <p:nvPr>
            <p:ph type="title"/>
          </p:nvPr>
        </p:nvSpPr>
        <p:spPr/>
        <p:txBody>
          <a:bodyPr/>
          <a:lstStyle/>
          <a:p>
            <a:r>
              <a:rPr lang="en-US" dirty="0"/>
              <a:t>What do Workers do at each iteration?</a:t>
            </a:r>
          </a:p>
        </p:txBody>
      </p:sp>
      <p:sp>
        <p:nvSpPr>
          <p:cNvPr id="6" name="MTurk provides an on-demand source for human computation…">
            <a:extLst>
              <a:ext uri="{FF2B5EF4-FFF2-40B4-BE49-F238E27FC236}">
                <a16:creationId xmlns:a16="http://schemas.microsoft.com/office/drawing/2014/main" id="{4BD3F7E0-B4AE-7841-8197-7E13722DDD27}"/>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31%</a:t>
            </a:r>
            <a:r>
              <a:rPr lang="en-US" sz="2400" dirty="0">
                <a:latin typeface="Arial" panose="020B0604020202020204" pitchFamily="34" charset="0"/>
                <a:cs typeface="Arial" panose="020B0604020202020204" pitchFamily="34" charset="0"/>
              </a:rPr>
              <a:t> mainly append content at the end, make only minor modifications (if any) to existing content</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27%</a:t>
            </a:r>
            <a:r>
              <a:rPr lang="en-US" sz="2400" dirty="0">
                <a:latin typeface="Arial" panose="020B0604020202020204" pitchFamily="34" charset="0"/>
                <a:cs typeface="Arial" panose="020B0604020202020204" pitchFamily="34" charset="0"/>
              </a:rPr>
              <a:t> modify/expand existing content, but it is evident that they use the provided description as a basis</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17%</a:t>
            </a:r>
            <a:r>
              <a:rPr lang="en-US" sz="2400" dirty="0">
                <a:latin typeface="Arial" panose="020B0604020202020204" pitchFamily="34" charset="0"/>
                <a:cs typeface="Arial" panose="020B0604020202020204" pitchFamily="34" charset="0"/>
              </a:rPr>
              <a:t> seem to ignore the provided description entirely and start over</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13% </a:t>
            </a:r>
            <a:r>
              <a:rPr lang="en-US" sz="2400" dirty="0">
                <a:latin typeface="Arial" panose="020B0604020202020204" pitchFamily="34" charset="0"/>
                <a:cs typeface="Arial" panose="020B0604020202020204" pitchFamily="34" charset="0"/>
              </a:rPr>
              <a:t>mostly trim or remove content</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11% </a:t>
            </a:r>
            <a:r>
              <a:rPr lang="en-US" sz="2400" dirty="0">
                <a:latin typeface="Arial" panose="020B0604020202020204" pitchFamily="34" charset="0"/>
                <a:cs typeface="Arial" panose="020B0604020202020204" pitchFamily="34" charset="0"/>
              </a:rPr>
              <a:t>make very small changes (adding a word, fixing a misspelling)</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775556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droppedImage.pdf" descr="droppedImage.pdf"/>
          <p:cNvPicPr>
            <a:picLocks noChangeAspect="1"/>
          </p:cNvPicPr>
          <p:nvPr/>
        </p:nvPicPr>
        <p:blipFill>
          <a:blip r:embed="rId3"/>
          <a:stretch>
            <a:fillRect/>
          </a:stretch>
        </p:blipFill>
        <p:spPr>
          <a:xfrm>
            <a:off x="3218913" y="1150315"/>
            <a:ext cx="5754173" cy="5152430"/>
          </a:xfrm>
          <a:prstGeom prst="rect">
            <a:avLst/>
          </a:prstGeom>
          <a:ln w="12700">
            <a:miter lim="400000"/>
          </a:ln>
        </p:spPr>
      </p:pic>
      <p:sp>
        <p:nvSpPr>
          <p:cNvPr id="3" name="Title 2">
            <a:extLst>
              <a:ext uri="{FF2B5EF4-FFF2-40B4-BE49-F238E27FC236}">
                <a16:creationId xmlns:a16="http://schemas.microsoft.com/office/drawing/2014/main" id="{5D15522B-19F9-DB48-8D67-2313AD262202}"/>
              </a:ext>
            </a:extLst>
          </p:cNvPr>
          <p:cNvSpPr>
            <a:spLocks noGrp="1"/>
          </p:cNvSpPr>
          <p:nvPr>
            <p:ph type="title"/>
          </p:nvPr>
        </p:nvSpPr>
        <p:spPr/>
        <p:txBody>
          <a:bodyPr/>
          <a:lstStyle/>
          <a:p>
            <a:r>
              <a:rPr lang="en-US" dirty="0"/>
              <a:t>Correlation with description length and rating</a:t>
            </a:r>
          </a:p>
        </p:txBody>
      </p:sp>
    </p:spTree>
    <p:extLst>
      <p:ext uri="{BB962C8B-B14F-4D97-AF65-F5344CB8AC3E}">
        <p14:creationId xmlns:p14="http://schemas.microsoft.com/office/powerpoint/2010/main" val="41686149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8875A1-B2E8-784B-A730-A9F2781FCFAA}"/>
              </a:ext>
            </a:extLst>
          </p:cNvPr>
          <p:cNvSpPr>
            <a:spLocks noGrp="1"/>
          </p:cNvSpPr>
          <p:nvPr>
            <p:ph type="title"/>
          </p:nvPr>
        </p:nvSpPr>
        <p:spPr/>
        <p:txBody>
          <a:bodyPr/>
          <a:lstStyle/>
          <a:p>
            <a:r>
              <a:rPr lang="en-US" dirty="0"/>
              <a:t>Experiment 2: Brainstorming names</a:t>
            </a:r>
          </a:p>
        </p:txBody>
      </p:sp>
      <p:sp>
        <p:nvSpPr>
          <p:cNvPr id="6" name="MTurk provides an on-demand source for human computation…">
            <a:extLst>
              <a:ext uri="{FF2B5EF4-FFF2-40B4-BE49-F238E27FC236}">
                <a16:creationId xmlns:a16="http://schemas.microsoft.com/office/drawing/2014/main" id="{FB037433-4DD6-1A43-BBF2-6CEC7A8CF669}"/>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Presented descriptions of 6 fictional companies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Asked </a:t>
            </a:r>
            <a:r>
              <a:rPr lang="en-US" sz="2400" dirty="0" err="1">
                <a:latin typeface="Arial" panose="020B0604020202020204" pitchFamily="34" charset="0"/>
                <a:cs typeface="Arial" panose="020B0604020202020204" pitchFamily="34" charset="0"/>
              </a:rPr>
              <a:t>Turkers</a:t>
            </a:r>
            <a:r>
              <a:rPr lang="en-US" sz="2400" dirty="0">
                <a:latin typeface="Arial" panose="020B0604020202020204" pitchFamily="34" charset="0"/>
                <a:cs typeface="Arial" panose="020B0604020202020204" pitchFamily="34" charset="0"/>
              </a:rPr>
              <a:t> to list 5 names each</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Iteration had 6 tasks for each company, </a:t>
            </a:r>
            <a:r>
              <a:rPr lang="en-US" sz="2400" dirty="0" err="1">
                <a:latin typeface="Arial" panose="020B0604020202020204" pitchFamily="34" charset="0"/>
                <a:cs typeface="Arial" panose="020B0604020202020204" pitchFamily="34" charset="0"/>
              </a:rPr>
              <a:t>Turkers</a:t>
            </a:r>
            <a:r>
              <a:rPr lang="en-US" sz="2400" dirty="0">
                <a:latin typeface="Arial" panose="020B0604020202020204" pitchFamily="34" charset="0"/>
                <a:cs typeface="Arial" panose="020B0604020202020204" pitchFamily="34" charset="0"/>
              </a:rPr>
              <a:t> are shown the names so far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Parallel had 6 independent </a:t>
            </a:r>
            <a:r>
              <a:rPr lang="en-US" sz="2400" dirty="0" err="1">
                <a:latin typeface="Arial" panose="020B0604020202020204" pitchFamily="34" charset="0"/>
                <a:cs typeface="Arial" panose="020B0604020202020204" pitchFamily="34" charset="0"/>
              </a:rPr>
              <a:t>Turkers</a:t>
            </a:r>
            <a:r>
              <a:rPr lang="en-US" sz="2400" dirty="0">
                <a:latin typeface="Arial" panose="020B0604020202020204" pitchFamily="34" charset="0"/>
                <a:cs typeface="Arial" panose="020B0604020202020204" pitchFamily="34" charset="0"/>
              </a:rPr>
              <a:t> for each company</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657271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Turk provides an on-demand source for human computation…">
            <a:extLst>
              <a:ext uri="{FF2B5EF4-FFF2-40B4-BE49-F238E27FC236}">
                <a16:creationId xmlns:a16="http://schemas.microsoft.com/office/drawing/2014/main" id="{BD8F5839-4C63-9049-8672-8EE5D901EEBB}"/>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Our company sells headphones.  There are many types and styles available. They are useful in different circumstances.  Our site helps users assess their needs, and get the pair of headphones that is right for them.</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Please suggest 5 new company names for this company. </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2B75C28C-7CA1-8649-B4EB-F7E49834B754}"/>
              </a:ext>
            </a:extLst>
          </p:cNvPr>
          <p:cNvSpPr>
            <a:spLocks noGrp="1"/>
          </p:cNvSpPr>
          <p:nvPr>
            <p:ph type="title"/>
          </p:nvPr>
        </p:nvSpPr>
        <p:spPr/>
        <p:txBody>
          <a:bodyPr/>
          <a:lstStyle/>
          <a:p>
            <a:r>
              <a:rPr lang="en-US" dirty="0"/>
              <a:t>Brainstorming</a:t>
            </a:r>
          </a:p>
        </p:txBody>
      </p:sp>
    </p:spTree>
    <p:extLst>
      <p:ext uri="{BB962C8B-B14F-4D97-AF65-F5344CB8AC3E}">
        <p14:creationId xmlns:p14="http://schemas.microsoft.com/office/powerpoint/2010/main" val="115305049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3" name="Table"/>
          <p:cNvGraphicFramePr/>
          <p:nvPr>
            <p:extLst>
              <p:ext uri="{D42A27DB-BD31-4B8C-83A1-F6EECF244321}">
                <p14:modId xmlns:p14="http://schemas.microsoft.com/office/powerpoint/2010/main" val="2724447439"/>
              </p:ext>
            </p:extLst>
          </p:nvPr>
        </p:nvGraphicFramePr>
        <p:xfrm>
          <a:off x="1845642" y="1290339"/>
          <a:ext cx="8500715" cy="4277322"/>
        </p:xfrm>
        <a:graphic>
          <a:graphicData uri="http://schemas.openxmlformats.org/drawingml/2006/table">
            <a:tbl>
              <a:tblPr/>
              <a:tblGrid>
                <a:gridCol w="3548403">
                  <a:extLst>
                    <a:ext uri="{9D8B030D-6E8A-4147-A177-3AD203B41FA5}">
                      <a16:colId xmlns:a16="http://schemas.microsoft.com/office/drawing/2014/main" val="20000"/>
                    </a:ext>
                  </a:extLst>
                </a:gridCol>
                <a:gridCol w="633768">
                  <a:extLst>
                    <a:ext uri="{9D8B030D-6E8A-4147-A177-3AD203B41FA5}">
                      <a16:colId xmlns:a16="http://schemas.microsoft.com/office/drawing/2014/main" val="20001"/>
                    </a:ext>
                  </a:extLst>
                </a:gridCol>
                <a:gridCol w="3590319">
                  <a:extLst>
                    <a:ext uri="{9D8B030D-6E8A-4147-A177-3AD203B41FA5}">
                      <a16:colId xmlns:a16="http://schemas.microsoft.com/office/drawing/2014/main" val="20002"/>
                    </a:ext>
                  </a:extLst>
                </a:gridCol>
                <a:gridCol w="728225">
                  <a:extLst>
                    <a:ext uri="{9D8B030D-6E8A-4147-A177-3AD203B41FA5}">
                      <a16:colId xmlns:a16="http://schemas.microsoft.com/office/drawing/2014/main" val="20003"/>
                    </a:ext>
                  </a:extLst>
                </a:gridCol>
              </a:tblGrid>
              <a:tr h="475258">
                <a:tc>
                  <a:txBody>
                    <a:bodyPr/>
                    <a:lstStyle/>
                    <a:p>
                      <a:pPr algn="l" defTabSz="914400">
                        <a:tabLst>
                          <a:tab pos="914400" algn="l"/>
                        </a:tabLst>
                      </a:pPr>
                      <a:r>
                        <a:rPr sz="2500" b="1">
                          <a:latin typeface="Helvetica Neue"/>
                          <a:ea typeface="Helvetica Neue"/>
                          <a:cs typeface="Helvetica Neue"/>
                          <a:sym typeface="Helvetica Neue"/>
                        </a:rPr>
                        <a:t>Iterative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defRPr sz="3600" b="1">
                          <a:solidFill>
                            <a:srgbClr val="0096FF"/>
                          </a:solidFill>
                          <a:latin typeface="Helvetica Neue"/>
                          <a:ea typeface="Helvetica Neue"/>
                          <a:cs typeface="Helvetica Neue"/>
                          <a:sym typeface="Helvetica Neue"/>
                        </a:defRPr>
                      </a:pPr>
                      <a:endParaRPr sz="25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b="1">
                          <a:latin typeface="Helvetica Neue"/>
                          <a:ea typeface="Helvetica Neue"/>
                          <a:cs typeface="Helvetica Neue"/>
                          <a:sym typeface="Helvetica Neue"/>
                        </a:rPr>
                        <a:t>Parallel</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defRPr sz="3600">
                          <a:solidFill>
                            <a:srgbClr val="0096FF"/>
                          </a:solidFill>
                          <a:latin typeface="Helvetica Neue Light"/>
                          <a:ea typeface="Helvetica Neue Light"/>
                          <a:cs typeface="Helvetica Neue Light"/>
                          <a:sym typeface="Helvetica Neue Light"/>
                        </a:defRPr>
                      </a:pPr>
                      <a:endParaRPr sz="25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475258">
                <a:tc>
                  <a:txBody>
                    <a:bodyPr/>
                    <a:lstStyle/>
                    <a:p>
                      <a:pPr algn="l" defTabSz="914400">
                        <a:tabLst>
                          <a:tab pos="914400" algn="l"/>
                        </a:tabLst>
                      </a:pPr>
                      <a:r>
                        <a:rPr sz="2500">
                          <a:latin typeface="Helvetica Neue Light"/>
                          <a:ea typeface="Helvetica Neue Light"/>
                          <a:cs typeface="Helvetica Neue Light"/>
                          <a:sym typeface="Helvetica Neue Light"/>
                        </a:rPr>
                        <a:t>Easy on the Ears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7.3</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dirty="0">
                          <a:latin typeface="Helvetica Neue Light"/>
                          <a:ea typeface="Helvetica Neue Light"/>
                          <a:cs typeface="Helvetica Neue Light"/>
                          <a:sym typeface="Helvetica Neue Light"/>
                        </a:rPr>
                        <a:t>music brain</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8.3</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475258">
                <a:tc>
                  <a:txBody>
                    <a:bodyPr/>
                    <a:lstStyle/>
                    <a:p>
                      <a:pPr algn="l" defTabSz="914400">
                        <a:tabLst>
                          <a:tab pos="914400" algn="l"/>
                        </a:tabLst>
                      </a:pPr>
                      <a:r>
                        <a:rPr sz="2500">
                          <a:latin typeface="Helvetica Neue Light"/>
                          <a:ea typeface="Helvetica Neue Light"/>
                          <a:cs typeface="Helvetica Neue Light"/>
                          <a:sym typeface="Helvetica Neue Light"/>
                        </a:rPr>
                        <a:t>Easy Listening</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7.1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latin typeface="Helvetica Neue Light"/>
                          <a:ea typeface="Helvetica Neue Light"/>
                          <a:cs typeface="Helvetica Neue Light"/>
                          <a:sym typeface="Helvetica Neue Light"/>
                        </a:rPr>
                        <a:t>Headphone House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7.4</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475258">
                <a:tc>
                  <a:txBody>
                    <a:bodyPr/>
                    <a:lstStyle/>
                    <a:p>
                      <a:pPr algn="l" defTabSz="914400">
                        <a:tabLst>
                          <a:tab pos="914400" algn="l"/>
                        </a:tabLst>
                      </a:pPr>
                      <a:r>
                        <a:rPr sz="2500">
                          <a:latin typeface="Helvetica Neue Light"/>
                          <a:ea typeface="Helvetica Neue Light"/>
                          <a:cs typeface="Helvetica Neue Light"/>
                          <a:sym typeface="Helvetica Neue Light"/>
                        </a:rPr>
                        <a:t>Music Explorer </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7.1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latin typeface="Helvetica Neue Light"/>
                          <a:ea typeface="Helvetica Neue Light"/>
                          <a:cs typeface="Helvetica Neue Light"/>
                          <a:sym typeface="Helvetica Neue Light"/>
                        </a:rPr>
                        <a:t>Headshop</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7</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475258">
                <a:tc>
                  <a:txBody>
                    <a:bodyPr/>
                    <a:lstStyle/>
                    <a:p>
                      <a:pPr algn="l" defTabSz="914400">
                        <a:tabLst>
                          <a:tab pos="914400" algn="l"/>
                        </a:tabLst>
                      </a:pPr>
                      <a:r>
                        <a:rPr sz="2500">
                          <a:latin typeface="Helvetica Neue Light"/>
                          <a:ea typeface="Helvetica Neue Light"/>
                          <a:cs typeface="Helvetica Neue Light"/>
                          <a:sym typeface="Helvetica Neue Light"/>
                        </a:rPr>
                        <a:t>Right Choice Headphone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7.1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latin typeface="Helvetica Neue Light"/>
                          <a:ea typeface="Helvetica Neue Light"/>
                          <a:cs typeface="Helvetica Neue Light"/>
                          <a:sym typeface="Helvetica Neue Light"/>
                        </a:rPr>
                        <a:t>Talkie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6.8</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475258">
                <a:tc>
                  <a:txBody>
                    <a:bodyPr/>
                    <a:lstStyle/>
                    <a:p>
                      <a:pPr algn="l" defTabSz="914400">
                        <a:tabLst>
                          <a:tab pos="914400" algn="l"/>
                        </a:tabLst>
                      </a:pPr>
                      <a:r>
                        <a:rPr sz="2500">
                          <a:latin typeface="Helvetica Neue Light"/>
                          <a:ea typeface="Helvetica Neue Light"/>
                          <a:cs typeface="Helvetica Neue Light"/>
                          <a:sym typeface="Helvetica Neue Light"/>
                        </a:rPr>
                        <a: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defRPr sz="3600">
                          <a:solidFill>
                            <a:srgbClr val="0096FF"/>
                          </a:solidFill>
                          <a:latin typeface="Helvetica Neue Light"/>
                          <a:ea typeface="Helvetica Neue Light"/>
                          <a:cs typeface="Helvetica Neue Light"/>
                          <a:sym typeface="Helvetica Neue Light"/>
                        </a:defRPr>
                      </a:pPr>
                      <a:endParaRPr sz="25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latin typeface="Helvetica Neue Light"/>
                          <a:ea typeface="Helvetica Neue Light"/>
                          <a:cs typeface="Helvetica Neue Light"/>
                          <a:sym typeface="Helvetica Neue Light"/>
                        </a:rPr>
                        <a: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defRPr sz="3600">
                          <a:solidFill>
                            <a:srgbClr val="0096FF"/>
                          </a:solidFill>
                          <a:latin typeface="Helvetica Neue Light"/>
                          <a:ea typeface="Helvetica Neue Light"/>
                          <a:cs typeface="Helvetica Neue Light"/>
                          <a:sym typeface="Helvetica Neue Light"/>
                        </a:defRPr>
                      </a:pPr>
                      <a:endParaRPr sz="25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475258">
                <a:tc>
                  <a:txBody>
                    <a:bodyPr/>
                    <a:lstStyle/>
                    <a:p>
                      <a:pPr algn="l" defTabSz="914400">
                        <a:tabLst>
                          <a:tab pos="914400" algn="l"/>
                        </a:tabLst>
                      </a:pPr>
                      <a:r>
                        <a:rPr sz="2500">
                          <a:latin typeface="Helvetica Neue Light"/>
                          <a:ea typeface="Helvetica Neue Light"/>
                          <a:cs typeface="Helvetica Neue Light"/>
                          <a:sym typeface="Helvetica Neue Light"/>
                        </a:rPr>
                        <a:t>Least noisy hearer </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5.1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latin typeface="Helvetica Neue Light"/>
                          <a:ea typeface="Helvetica Neue Light"/>
                          <a:cs typeface="Helvetica Neue Light"/>
                          <a:sym typeface="Helvetica Neue Light"/>
                        </a:rPr>
                        <a:t>company sell</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4.3</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475258">
                <a:tc>
                  <a:txBody>
                    <a:bodyPr/>
                    <a:lstStyle/>
                    <a:p>
                      <a:pPr algn="l" defTabSz="914400">
                        <a:tabLst>
                          <a:tab pos="914400" algn="l"/>
                        </a:tabLst>
                      </a:pPr>
                      <a:r>
                        <a:rPr sz="2500">
                          <a:latin typeface="Helvetica Neue Light"/>
                          <a:ea typeface="Helvetica Neue Light"/>
                          <a:cs typeface="Helvetica Neue Light"/>
                          <a:sym typeface="Helvetica Neue Light"/>
                        </a:rPr>
                        <a:t>Headphony </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4.9</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latin typeface="Helvetica Neue Light"/>
                          <a:ea typeface="Helvetica Neue Light"/>
                          <a:cs typeface="Helvetica Neue Light"/>
                          <a:sym typeface="Helvetica Neue Light"/>
                        </a:rPr>
                        <a:t>head phones r us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4.2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475258">
                <a:tc>
                  <a:txBody>
                    <a:bodyPr/>
                    <a:lstStyle/>
                    <a:p>
                      <a:pPr algn="l" defTabSz="914400">
                        <a:tabLst>
                          <a:tab pos="914400" algn="l"/>
                        </a:tabLst>
                      </a:pPr>
                      <a:r>
                        <a:rPr sz="2500">
                          <a:latin typeface="Helvetica Neue Light"/>
                          <a:ea typeface="Helvetica Neue Light"/>
                          <a:cs typeface="Helvetica Neue Light"/>
                          <a:sym typeface="Helvetica Neue Light"/>
                        </a:rPr>
                        <a:t>Shop Headphone </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4.8</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latin typeface="Helvetica Neue Light"/>
                          <a:ea typeface="Helvetica Neue Light"/>
                          <a:cs typeface="Helvetica Neue Light"/>
                          <a:sym typeface="Helvetica Neue Light"/>
                        </a:rPr>
                        <a:t>different circumstances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dirty="0">
                          <a:solidFill>
                            <a:srgbClr val="0096FF"/>
                          </a:solidFill>
                          <a:latin typeface="Helvetica Neue Light"/>
                          <a:ea typeface="Helvetica Neue Light"/>
                          <a:cs typeface="Helvetica Neue Light"/>
                          <a:sym typeface="Helvetica Neue Light"/>
                        </a:rPr>
                        <a:t>3.7</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bl>
          </a:graphicData>
        </a:graphic>
      </p:graphicFrame>
      <p:sp>
        <p:nvSpPr>
          <p:cNvPr id="3" name="Title 2">
            <a:extLst>
              <a:ext uri="{FF2B5EF4-FFF2-40B4-BE49-F238E27FC236}">
                <a16:creationId xmlns:a16="http://schemas.microsoft.com/office/drawing/2014/main" id="{10DA8655-88F5-4A43-80FE-780CF7913272}"/>
              </a:ext>
            </a:extLst>
          </p:cNvPr>
          <p:cNvSpPr>
            <a:spLocks noGrp="1"/>
          </p:cNvSpPr>
          <p:nvPr>
            <p:ph type="title"/>
          </p:nvPr>
        </p:nvSpPr>
        <p:spPr/>
        <p:txBody>
          <a:bodyPr/>
          <a:lstStyle/>
          <a:p>
            <a:r>
              <a:rPr lang="en-US" dirty="0"/>
              <a:t>Example names</a:t>
            </a:r>
          </a:p>
        </p:txBody>
      </p:sp>
    </p:spTree>
    <p:extLst>
      <p:ext uri="{BB962C8B-B14F-4D97-AF65-F5344CB8AC3E}">
        <p14:creationId xmlns:p14="http://schemas.microsoft.com/office/powerpoint/2010/main" val="419696129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EDDF11F-6B2B-1B45-A718-E649E9D208C8}"/>
              </a:ext>
            </a:extLst>
          </p:cNvPr>
          <p:cNvGrpSpPr/>
          <p:nvPr/>
        </p:nvGrpSpPr>
        <p:grpSpPr>
          <a:xfrm>
            <a:off x="2157989" y="1038698"/>
            <a:ext cx="7876021" cy="5313165"/>
            <a:chOff x="1915848" y="1564215"/>
            <a:chExt cx="7876021" cy="5313165"/>
          </a:xfrm>
        </p:grpSpPr>
        <p:pic>
          <p:nvPicPr>
            <p:cNvPr id="307" name="droppedImage.pdf" descr="droppedImage.pdf"/>
            <p:cNvPicPr>
              <a:picLocks noChangeAspect="1"/>
            </p:cNvPicPr>
            <p:nvPr/>
          </p:nvPicPr>
          <p:blipFill>
            <a:blip r:embed="rId3"/>
            <a:stretch>
              <a:fillRect/>
            </a:stretch>
          </p:blipFill>
          <p:spPr>
            <a:xfrm>
              <a:off x="1915848" y="1564215"/>
              <a:ext cx="7217304" cy="5313165"/>
            </a:xfrm>
            <a:prstGeom prst="rect">
              <a:avLst/>
            </a:prstGeom>
            <a:ln w="12700">
              <a:miter lim="400000"/>
            </a:ln>
          </p:spPr>
        </p:pic>
        <p:sp>
          <p:nvSpPr>
            <p:cNvPr id="309" name="Avg parallel"/>
            <p:cNvSpPr txBox="1"/>
            <p:nvPr/>
          </p:nvSpPr>
          <p:spPr>
            <a:xfrm>
              <a:off x="8810620" y="3666116"/>
              <a:ext cx="913648"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a:solidFill>
                    <a:srgbClr val="C0504D"/>
                  </a:solidFill>
                </a:defRPr>
              </a:lvl1pPr>
            </a:lstStyle>
            <a:p>
              <a:r>
                <a:rPr sz="1266"/>
                <a:t>Avg parallel</a:t>
              </a:r>
            </a:p>
          </p:txBody>
        </p:sp>
        <p:sp>
          <p:nvSpPr>
            <p:cNvPr id="310" name="Square"/>
            <p:cNvSpPr/>
            <p:nvPr/>
          </p:nvSpPr>
          <p:spPr>
            <a:xfrm rot="54926">
              <a:off x="8734942" y="2763957"/>
              <a:ext cx="357188" cy="357188"/>
            </a:xfrm>
            <a:prstGeom prst="rect">
              <a:avLst/>
            </a:prstGeom>
            <a:solidFill>
              <a:srgbClr val="5081BD"/>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311" name="Iterative"/>
            <p:cNvSpPr txBox="1"/>
            <p:nvPr/>
          </p:nvSpPr>
          <p:spPr>
            <a:xfrm>
              <a:off x="9141690" y="2808866"/>
              <a:ext cx="650179"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1266"/>
                <a:t>Iterative</a:t>
              </a:r>
            </a:p>
          </p:txBody>
        </p:sp>
      </p:grpSp>
      <p:sp>
        <p:nvSpPr>
          <p:cNvPr id="3" name="Title 2">
            <a:extLst>
              <a:ext uri="{FF2B5EF4-FFF2-40B4-BE49-F238E27FC236}">
                <a16:creationId xmlns:a16="http://schemas.microsoft.com/office/drawing/2014/main" id="{0E7635DC-1E2A-1548-9F84-C4083AC882C7}"/>
              </a:ext>
            </a:extLst>
          </p:cNvPr>
          <p:cNvSpPr>
            <a:spLocks noGrp="1"/>
          </p:cNvSpPr>
          <p:nvPr>
            <p:ph type="title"/>
          </p:nvPr>
        </p:nvSpPr>
        <p:spPr/>
        <p:txBody>
          <a:bodyPr/>
          <a:lstStyle/>
          <a:p>
            <a:r>
              <a:rPr lang="en-US" dirty="0"/>
              <a:t>Iterative improvements</a:t>
            </a:r>
          </a:p>
        </p:txBody>
      </p:sp>
    </p:spTree>
    <p:extLst>
      <p:ext uri="{BB962C8B-B14F-4D97-AF65-F5344CB8AC3E}">
        <p14:creationId xmlns:p14="http://schemas.microsoft.com/office/powerpoint/2010/main" val="425908543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D426E-6AC0-0648-8BEF-EA360CC0ADE9}"/>
              </a:ext>
            </a:extLst>
          </p:cNvPr>
          <p:cNvSpPr>
            <a:spLocks noGrp="1"/>
          </p:cNvSpPr>
          <p:nvPr>
            <p:ph type="title"/>
          </p:nvPr>
        </p:nvSpPr>
        <p:spPr/>
        <p:txBody>
          <a:bodyPr/>
          <a:lstStyle/>
          <a:p>
            <a:r>
              <a:rPr lang="en-US" dirty="0"/>
              <a:t>Getting the best name</a:t>
            </a:r>
          </a:p>
        </p:txBody>
      </p:sp>
      <p:sp>
        <p:nvSpPr>
          <p:cNvPr id="6" name="MTurk provides an on-demand source for human computation…">
            <a:extLst>
              <a:ext uri="{FF2B5EF4-FFF2-40B4-BE49-F238E27FC236}">
                <a16:creationId xmlns:a16="http://schemas.microsoft.com/office/drawing/2014/main" id="{7C414452-8162-4044-AB30-EAF8DF66A0BE}"/>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Iteration seems to increase the average rating of new names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Not clear that iteration is the right choice for generating the best rated names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Iterative process has a lower variance: 0.68 compared with 0.9 for the parallel process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Showing </a:t>
            </a:r>
            <a:r>
              <a:rPr lang="en-US" sz="2400" dirty="0" err="1">
                <a:latin typeface="Arial" panose="020B0604020202020204" pitchFamily="34" charset="0"/>
                <a:cs typeface="Arial" panose="020B0604020202020204" pitchFamily="34" charset="0"/>
              </a:rPr>
              <a:t>Turkers</a:t>
            </a:r>
            <a:r>
              <a:rPr lang="en-US" sz="2400" dirty="0">
                <a:latin typeface="Arial" panose="020B0604020202020204" pitchFamily="34" charset="0"/>
                <a:cs typeface="Arial" panose="020B0604020202020204" pitchFamily="34" charset="0"/>
              </a:rPr>
              <a:t> suggestions may cause them to riff on the best ideas they see, but makes them unlikely to think too far afield from those ideas</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001782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2D860E-A613-A24D-9E99-B3A5EF88CA88}"/>
              </a:ext>
            </a:extLst>
          </p:cNvPr>
          <p:cNvSpPr>
            <a:spLocks noGrp="1"/>
          </p:cNvSpPr>
          <p:nvPr>
            <p:ph type="title"/>
          </p:nvPr>
        </p:nvSpPr>
        <p:spPr/>
        <p:txBody>
          <a:bodyPr/>
          <a:lstStyle/>
          <a:p>
            <a:r>
              <a:rPr lang="en-US" dirty="0"/>
              <a:t>Experiment 3: Blurry text recognition</a:t>
            </a:r>
          </a:p>
        </p:txBody>
      </p:sp>
      <p:sp>
        <p:nvSpPr>
          <p:cNvPr id="6" name="MTurk provides an on-demand source for human computation…">
            <a:extLst>
              <a:ext uri="{FF2B5EF4-FFF2-40B4-BE49-F238E27FC236}">
                <a16:creationId xmlns:a16="http://schemas.microsoft.com/office/drawing/2014/main" id="{0B49DA12-40AE-884A-A02C-934526752739}"/>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Human OCR, inspired by reCAPTCHA</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“We considered other puzzle possibilities, but were concerned that they might be too fun”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16 creation task in both iterative and parallel processing</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23169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 name="droppedImage.pdf" descr="droppedImage.pdf"/>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206397" y="2217729"/>
            <a:ext cx="7779205" cy="2422542"/>
          </a:xfrm>
          <a:prstGeom prst="rect">
            <a:avLst/>
          </a:prstGeom>
          <a:ln w="12700">
            <a:miter lim="400000"/>
          </a:ln>
        </p:spPr>
      </p:pic>
      <p:sp>
        <p:nvSpPr>
          <p:cNvPr id="3" name="Title 2">
            <a:extLst>
              <a:ext uri="{FF2B5EF4-FFF2-40B4-BE49-F238E27FC236}">
                <a16:creationId xmlns:a16="http://schemas.microsoft.com/office/drawing/2014/main" id="{307E583B-828C-564B-BE17-9A042B76168F}"/>
              </a:ext>
            </a:extLst>
          </p:cNvPr>
          <p:cNvSpPr>
            <a:spLocks noGrp="1"/>
          </p:cNvSpPr>
          <p:nvPr>
            <p:ph type="title"/>
          </p:nvPr>
        </p:nvSpPr>
        <p:spPr/>
        <p:txBody>
          <a:bodyPr/>
          <a:lstStyle/>
          <a:p>
            <a:r>
              <a:rPr lang="en-US" dirty="0"/>
              <a:t>Blurry text transcription</a:t>
            </a:r>
          </a:p>
        </p:txBody>
      </p:sp>
    </p:spTree>
    <p:extLst>
      <p:ext uri="{BB962C8B-B14F-4D97-AF65-F5344CB8AC3E}">
        <p14:creationId xmlns:p14="http://schemas.microsoft.com/office/powerpoint/2010/main" val="74767727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925151-95B9-F947-BE14-7CE30C328C41}"/>
              </a:ext>
            </a:extLst>
          </p:cNvPr>
          <p:cNvSpPr>
            <a:spLocks noGrp="1"/>
          </p:cNvSpPr>
          <p:nvPr>
            <p:ph type="title"/>
          </p:nvPr>
        </p:nvSpPr>
        <p:spPr/>
        <p:txBody>
          <a:bodyPr/>
          <a:lstStyle/>
          <a:p>
            <a:r>
              <a:rPr lang="en-US" dirty="0"/>
              <a:t>Choosing the best result</a:t>
            </a:r>
          </a:p>
        </p:txBody>
      </p:sp>
      <p:sp>
        <p:nvSpPr>
          <p:cNvPr id="6" name="MTurk provides an on-demand source for human computation…">
            <a:extLst>
              <a:ext uri="{FF2B5EF4-FFF2-40B4-BE49-F238E27FC236}">
                <a16:creationId xmlns:a16="http://schemas.microsoft.com/office/drawing/2014/main" id="{637C8362-F870-5542-94EE-A438D191855C}"/>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If a particular word is guessed a plurality of times, then choose it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Otherwise pick at random from the words that tied for best</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26584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Screenshot 2014-09-24 20.26.23.png" descr="Screenshot 2014-09-24 20.26.23.png"/>
          <p:cNvPicPr>
            <a:picLocks noChangeAspect="1"/>
          </p:cNvPicPr>
          <p:nvPr/>
        </p:nvPicPr>
        <p:blipFill>
          <a:blip r:embed="rId3"/>
          <a:stretch>
            <a:fillRect/>
          </a:stretch>
        </p:blipFill>
        <p:spPr>
          <a:xfrm>
            <a:off x="1168434" y="1137177"/>
            <a:ext cx="9855132" cy="5355698"/>
          </a:xfrm>
          <a:prstGeom prst="rect">
            <a:avLst/>
          </a:prstGeom>
          <a:ln w="12700">
            <a:miter lim="400000"/>
          </a:ln>
        </p:spPr>
      </p:pic>
      <p:sp>
        <p:nvSpPr>
          <p:cNvPr id="178" name="TurKit in action"/>
          <p:cNvSpPr txBox="1">
            <a:spLocks noGrp="1"/>
          </p:cNvSpPr>
          <p:nvPr>
            <p:ph type="title"/>
          </p:nvPr>
        </p:nvSpPr>
        <p:spPr>
          <a:prstGeom prst="rect">
            <a:avLst/>
          </a:prstGeom>
        </p:spPr>
        <p:txBody>
          <a:bodyPr/>
          <a:lstStyle/>
          <a:p>
            <a:r>
              <a:t>TurKit in action</a:t>
            </a:r>
          </a:p>
        </p:txBody>
      </p:sp>
    </p:spTree>
    <p:extLst>
      <p:ext uri="{BB962C8B-B14F-4D97-AF65-F5344CB8AC3E}">
        <p14:creationId xmlns:p14="http://schemas.microsoft.com/office/powerpoint/2010/main" val="40996165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 name="droppedImage.pdf" descr="droppedImage.pdf"/>
          <p:cNvPicPr>
            <a:picLocks noChangeAspect="1"/>
          </p:cNvPicPr>
          <p:nvPr/>
        </p:nvPicPr>
        <p:blipFill>
          <a:blip r:embed="rId2"/>
          <a:stretch>
            <a:fillRect/>
          </a:stretch>
        </p:blipFill>
        <p:spPr>
          <a:xfrm>
            <a:off x="2604491" y="0"/>
            <a:ext cx="6983017" cy="6416807"/>
          </a:xfrm>
          <a:prstGeom prst="rect">
            <a:avLst/>
          </a:prstGeom>
          <a:ln w="12700">
            <a:miter lim="400000"/>
          </a:ln>
        </p:spPr>
      </p:pic>
      <p:sp>
        <p:nvSpPr>
          <p:cNvPr id="333" name="Rectangle"/>
          <p:cNvSpPr/>
          <p:nvPr/>
        </p:nvSpPr>
        <p:spPr>
          <a:xfrm>
            <a:off x="2327671" y="3429000"/>
            <a:ext cx="7536656" cy="1000125"/>
          </a:xfrm>
          <a:prstGeom prst="rect">
            <a:avLst/>
          </a:prstGeom>
          <a:solidFill>
            <a:srgbClr val="F7FBF9"/>
          </a:solid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334" name="Rectangle"/>
          <p:cNvSpPr/>
          <p:nvPr/>
        </p:nvSpPr>
        <p:spPr>
          <a:xfrm>
            <a:off x="2327671" y="4429125"/>
            <a:ext cx="7536656" cy="868089"/>
          </a:xfrm>
          <a:prstGeom prst="rect">
            <a:avLst/>
          </a:prstGeom>
          <a:solidFill>
            <a:srgbClr val="F7FBF9"/>
          </a:solid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335" name="Rectangle"/>
          <p:cNvSpPr/>
          <p:nvPr/>
        </p:nvSpPr>
        <p:spPr>
          <a:xfrm>
            <a:off x="2327671" y="5297213"/>
            <a:ext cx="7536656" cy="1119593"/>
          </a:xfrm>
          <a:prstGeom prst="rect">
            <a:avLst/>
          </a:prstGeom>
          <a:solidFill>
            <a:srgbClr val="F7FBF9"/>
          </a:solid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dirty="0"/>
          </a:p>
        </p:txBody>
      </p:sp>
    </p:spTree>
    <p:extLst>
      <p:ext uri="{BB962C8B-B14F-4D97-AF65-F5344CB8AC3E}">
        <p14:creationId xmlns:p14="http://schemas.microsoft.com/office/powerpoint/2010/main" val="179635814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xit" fill="hold" grpId="0" nodeType="clickEffect">
                                  <p:stCondLst>
                                    <p:cond delay="0"/>
                                  </p:stCondLst>
                                  <p:iterate>
                                    <p:tmAbs val="0"/>
                                  </p:iterate>
                                  <p:childTnLst>
                                    <p:animEffect transition="out" filter="fade">
                                      <p:cBhvr>
                                        <p:cTn id="6" dur="1500" fill="hold"/>
                                        <p:tgtEl>
                                          <p:spTgt spid="333"/>
                                        </p:tgtEl>
                                      </p:cBhvr>
                                    </p:animEffect>
                                    <p:set>
                                      <p:cBhvr>
                                        <p:cTn id="7" fill="hold">
                                          <p:stCondLst>
                                            <p:cond delay="1499"/>
                                          </p:stCondLst>
                                        </p:cTn>
                                        <p:tgtEl>
                                          <p:spTgt spid="33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fill="hold" grpId="0" nodeType="clickEffect">
                                  <p:stCondLst>
                                    <p:cond delay="0"/>
                                  </p:stCondLst>
                                  <p:iterate>
                                    <p:tmAbs val="0"/>
                                  </p:iterate>
                                  <p:childTnLst>
                                    <p:animEffect transition="out" filter="fade">
                                      <p:cBhvr>
                                        <p:cTn id="11" dur="1500" fill="hold"/>
                                        <p:tgtEl>
                                          <p:spTgt spid="334"/>
                                        </p:tgtEl>
                                      </p:cBhvr>
                                    </p:animEffect>
                                    <p:set>
                                      <p:cBhvr>
                                        <p:cTn id="12" fill="hold">
                                          <p:stCondLst>
                                            <p:cond delay="1499"/>
                                          </p:stCondLst>
                                        </p:cTn>
                                        <p:tgtEl>
                                          <p:spTgt spid="33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fill="hold" grpId="0" nodeType="clickEffect">
                                  <p:stCondLst>
                                    <p:cond delay="0"/>
                                  </p:stCondLst>
                                  <p:iterate>
                                    <p:tmAbs val="0"/>
                                  </p:iterate>
                                  <p:childTnLst>
                                    <p:animEffect transition="out" filter="fade">
                                      <p:cBhvr>
                                        <p:cTn id="16" dur="1500" fill="hold"/>
                                        <p:tgtEl>
                                          <p:spTgt spid="335"/>
                                        </p:tgtEl>
                                      </p:cBhvr>
                                    </p:animEffect>
                                    <p:set>
                                      <p:cBhvr>
                                        <p:cTn id="17" fill="hold">
                                          <p:stCondLst>
                                            <p:cond delay="1499"/>
                                          </p:stCondLst>
                                        </p:cTn>
                                        <p:tgtEl>
                                          <p:spTgt spid="3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0" animBg="1" advAuto="0"/>
      <p:bldP spid="334" grpId="0" animBg="1" advAuto="0"/>
      <p:bldP spid="335"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droppedImage.pdf" descr="droppedImage.pdf">
            <a:extLst>
              <a:ext uri="{FF2B5EF4-FFF2-40B4-BE49-F238E27FC236}">
                <a16:creationId xmlns:a16="http://schemas.microsoft.com/office/drawing/2014/main" id="{76D32986-15DE-4040-908F-B26E314576F8}"/>
              </a:ext>
            </a:extLst>
          </p:cNvPr>
          <p:cNvPicPr>
            <a:picLocks noChangeAspect="1"/>
          </p:cNvPicPr>
          <p:nvPr/>
        </p:nvPicPr>
        <p:blipFill>
          <a:blip r:embed="rId2"/>
          <a:stretch>
            <a:fillRect/>
          </a:stretch>
        </p:blipFill>
        <p:spPr>
          <a:xfrm>
            <a:off x="2604491" y="0"/>
            <a:ext cx="6983017" cy="6416807"/>
          </a:xfrm>
          <a:prstGeom prst="rect">
            <a:avLst/>
          </a:prstGeom>
          <a:ln w="12700">
            <a:miter lim="400000"/>
          </a:ln>
        </p:spPr>
      </p:pic>
      <p:sp>
        <p:nvSpPr>
          <p:cNvPr id="339" name="Rectangle"/>
          <p:cNvSpPr/>
          <p:nvPr/>
        </p:nvSpPr>
        <p:spPr>
          <a:xfrm>
            <a:off x="2604490" y="3439904"/>
            <a:ext cx="6983017" cy="1000125"/>
          </a:xfrm>
          <a:prstGeom prst="rect">
            <a:avLst/>
          </a:prstGeom>
          <a:solidFill>
            <a:srgbClr val="FFFFFF"/>
          </a:solid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340" name="Rectangle"/>
          <p:cNvSpPr/>
          <p:nvPr/>
        </p:nvSpPr>
        <p:spPr>
          <a:xfrm>
            <a:off x="2604489" y="4395380"/>
            <a:ext cx="6983017" cy="1000125"/>
          </a:xfrm>
          <a:prstGeom prst="rect">
            <a:avLst/>
          </a:prstGeom>
          <a:solidFill>
            <a:srgbClr val="FFFFFF"/>
          </a:solid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341" name="Rectangle"/>
          <p:cNvSpPr/>
          <p:nvPr/>
        </p:nvSpPr>
        <p:spPr>
          <a:xfrm>
            <a:off x="2604489" y="5377646"/>
            <a:ext cx="6983017" cy="1044773"/>
          </a:xfrm>
          <a:prstGeom prst="rect">
            <a:avLst/>
          </a:prstGeom>
          <a:solidFill>
            <a:srgbClr val="FFFFFF"/>
          </a:solid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pic>
        <p:nvPicPr>
          <p:cNvPr id="342" name="droppedImage.pdf" descr="droppedImage.pdf"/>
          <p:cNvPicPr>
            <a:picLocks noChangeAspect="1"/>
          </p:cNvPicPr>
          <p:nvPr/>
        </p:nvPicPr>
        <p:blipFill>
          <a:blip r:embed="rId3"/>
          <a:stretch>
            <a:fillRect/>
          </a:stretch>
        </p:blipFill>
        <p:spPr>
          <a:xfrm>
            <a:off x="2658895" y="3425616"/>
            <a:ext cx="6852968" cy="3080742"/>
          </a:xfrm>
          <a:prstGeom prst="rect">
            <a:avLst/>
          </a:prstGeom>
          <a:ln w="12700">
            <a:miter lim="400000"/>
          </a:ln>
        </p:spPr>
      </p:pic>
    </p:spTree>
    <p:extLst>
      <p:ext uri="{BB962C8B-B14F-4D97-AF65-F5344CB8AC3E}">
        <p14:creationId xmlns:p14="http://schemas.microsoft.com/office/powerpoint/2010/main" val="92019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72E59DC-C547-A74F-8A91-27E3ED8FD49E}"/>
              </a:ext>
            </a:extLst>
          </p:cNvPr>
          <p:cNvGrpSpPr/>
          <p:nvPr/>
        </p:nvGrpSpPr>
        <p:grpSpPr>
          <a:xfrm>
            <a:off x="2261193" y="1028699"/>
            <a:ext cx="7669614" cy="5305291"/>
            <a:chOff x="1762354" y="1250156"/>
            <a:chExt cx="8047053" cy="5625703"/>
          </a:xfrm>
        </p:grpSpPr>
        <p:pic>
          <p:nvPicPr>
            <p:cNvPr id="344" name="droppedImage.pdf" descr="droppedImage.pdf"/>
            <p:cNvPicPr>
              <a:picLocks noChangeAspect="1"/>
            </p:cNvPicPr>
            <p:nvPr/>
          </p:nvPicPr>
          <p:blipFill>
            <a:blip r:embed="rId3"/>
            <a:stretch>
              <a:fillRect/>
            </a:stretch>
          </p:blipFill>
          <p:spPr>
            <a:xfrm>
              <a:off x="1762354" y="1250156"/>
              <a:ext cx="7212441" cy="5625703"/>
            </a:xfrm>
            <a:prstGeom prst="rect">
              <a:avLst/>
            </a:prstGeom>
            <a:ln w="12700">
              <a:miter lim="400000"/>
            </a:ln>
          </p:spPr>
        </p:pic>
        <p:grpSp>
          <p:nvGrpSpPr>
            <p:cNvPr id="350" name="Group"/>
            <p:cNvGrpSpPr/>
            <p:nvPr/>
          </p:nvGrpSpPr>
          <p:grpSpPr>
            <a:xfrm>
              <a:off x="8733088" y="2763957"/>
              <a:ext cx="1076319" cy="837538"/>
              <a:chOff x="4025" y="108261"/>
              <a:chExt cx="1530765" cy="1191165"/>
            </a:xfrm>
          </p:grpSpPr>
          <p:sp>
            <p:nvSpPr>
              <p:cNvPr id="346" name="Iterative"/>
              <p:cNvSpPr txBox="1"/>
              <p:nvPr/>
            </p:nvSpPr>
            <p:spPr>
              <a:xfrm>
                <a:off x="585148" y="172132"/>
                <a:ext cx="924699" cy="379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1266"/>
                  <a:t>Iterative</a:t>
                </a:r>
              </a:p>
            </p:txBody>
          </p:sp>
          <p:sp>
            <p:nvSpPr>
              <p:cNvPr id="347" name="Parallel"/>
              <p:cNvSpPr txBox="1"/>
              <p:nvPr/>
            </p:nvSpPr>
            <p:spPr>
              <a:xfrm>
                <a:off x="701011" y="857931"/>
                <a:ext cx="833779" cy="379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1266"/>
                  <a:t>Parallel</a:t>
                </a:r>
              </a:p>
            </p:txBody>
          </p:sp>
          <p:sp>
            <p:nvSpPr>
              <p:cNvPr id="348" name="Square"/>
              <p:cNvSpPr/>
              <p:nvPr/>
            </p:nvSpPr>
            <p:spPr>
              <a:xfrm rot="54926">
                <a:off x="6661" y="108261"/>
                <a:ext cx="508001" cy="508001"/>
              </a:xfrm>
              <a:prstGeom prst="rect">
                <a:avLst/>
              </a:prstGeom>
              <a:solidFill>
                <a:srgbClr val="5081BD"/>
              </a:solidFill>
              <a:ln w="254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349" name="Square"/>
              <p:cNvSpPr/>
              <p:nvPr/>
            </p:nvSpPr>
            <p:spPr>
              <a:xfrm rot="54926">
                <a:off x="4025" y="791425"/>
                <a:ext cx="508001" cy="508001"/>
              </a:xfrm>
              <a:prstGeom prst="rect">
                <a:avLst/>
              </a:prstGeom>
              <a:solidFill>
                <a:srgbClr val="C0504D"/>
              </a:solidFill>
              <a:ln w="254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defRPr>
                </a:pPr>
                <a:endParaRPr sz="2812"/>
              </a:p>
            </p:txBody>
          </p:sp>
        </p:grpSp>
      </p:grpSp>
      <p:sp>
        <p:nvSpPr>
          <p:cNvPr id="3" name="Title 2">
            <a:extLst>
              <a:ext uri="{FF2B5EF4-FFF2-40B4-BE49-F238E27FC236}">
                <a16:creationId xmlns:a16="http://schemas.microsoft.com/office/drawing/2014/main" id="{D8844FFB-5E89-3D47-AB37-F78CB85FA235}"/>
              </a:ext>
            </a:extLst>
          </p:cNvPr>
          <p:cNvSpPr>
            <a:spLocks noGrp="1"/>
          </p:cNvSpPr>
          <p:nvPr>
            <p:ph type="title"/>
          </p:nvPr>
        </p:nvSpPr>
        <p:spPr/>
        <p:txBody>
          <a:bodyPr/>
          <a:lstStyle/>
          <a:p>
            <a:r>
              <a:rPr lang="en-US" dirty="0"/>
              <a:t>Accuracy after several iterations</a:t>
            </a:r>
          </a:p>
        </p:txBody>
      </p:sp>
    </p:spTree>
    <p:extLst>
      <p:ext uri="{BB962C8B-B14F-4D97-AF65-F5344CB8AC3E}">
        <p14:creationId xmlns:p14="http://schemas.microsoft.com/office/powerpoint/2010/main" val="293544269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3B2786-A27E-6842-B304-50A970E30783}"/>
              </a:ext>
            </a:extLst>
          </p:cNvPr>
          <p:cNvSpPr>
            <a:spLocks noGrp="1"/>
          </p:cNvSpPr>
          <p:nvPr>
            <p:ph type="title"/>
          </p:nvPr>
        </p:nvSpPr>
        <p:spPr/>
        <p:txBody>
          <a:bodyPr/>
          <a:lstStyle/>
          <a:p>
            <a:r>
              <a:rPr lang="en-US" dirty="0"/>
              <a:t>Sometimes poor initial guesses cause problems</a:t>
            </a:r>
          </a:p>
        </p:txBody>
      </p:sp>
      <p:sp>
        <p:nvSpPr>
          <p:cNvPr id="6" name="MTurk provides an on-demand source for human computation…">
            <a:extLst>
              <a:ext uri="{FF2B5EF4-FFF2-40B4-BE49-F238E27FC236}">
                <a16:creationId xmlns:a16="http://schemas.microsoft.com/office/drawing/2014/main" id="{B21D8DB7-E313-DD47-9B55-FB8A66EFC22C}"/>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8th iteration</a:t>
            </a:r>
            <a:r>
              <a:rPr lang="en-US" sz="2400" dirty="0">
                <a:latin typeface="Arial" panose="020B0604020202020204" pitchFamily="34" charset="0"/>
                <a:cs typeface="Arial" panose="020B0604020202020204" pitchFamily="34" charset="0"/>
              </a:rPr>
              <a:t>: “Please do </a:t>
            </a:r>
            <a:r>
              <a:rPr lang="en-US" sz="2400" strike="sngStrike" dirty="0">
                <a:solidFill>
                  <a:srgbClr val="FF0000"/>
                </a:solidFill>
                <a:latin typeface="Arial" panose="020B0604020202020204" pitchFamily="34" charset="0"/>
                <a:cs typeface="Arial" panose="020B0604020202020204" pitchFamily="34" charset="0"/>
              </a:rPr>
              <a:t>ask</a:t>
            </a:r>
            <a:r>
              <a:rPr lang="en-US" sz="2400" dirty="0">
                <a:latin typeface="Arial" panose="020B0604020202020204" pitchFamily="34" charset="0"/>
                <a:cs typeface="Arial" panose="020B0604020202020204" pitchFamily="34" charset="0"/>
              </a:rPr>
              <a:t> *anything </a:t>
            </a:r>
            <a:r>
              <a:rPr lang="en-US" sz="2400" strike="sngStrike" dirty="0">
                <a:solidFill>
                  <a:srgbClr val="FF0000"/>
                </a:solidFill>
                <a:latin typeface="Arial" panose="020B0604020202020204" pitchFamily="34" charset="0"/>
                <a:cs typeface="Arial" panose="020B0604020202020204" pitchFamily="34" charset="0"/>
              </a:rPr>
              <a:t>you need *me</a:t>
            </a:r>
            <a:r>
              <a:rPr lang="en-US" sz="2400" dirty="0">
                <a:latin typeface="Arial" panose="020B0604020202020204" pitchFamily="34" charset="0"/>
                <a:cs typeface="Arial" panose="020B0604020202020204" pitchFamily="34" charset="0"/>
              </a:rPr>
              <a:t>. Everything is </a:t>
            </a:r>
            <a:r>
              <a:rPr lang="en-US" sz="2400" strike="sngStrike" dirty="0">
                <a:solidFill>
                  <a:srgbClr val="FF0000"/>
                </a:solidFill>
                <a:latin typeface="Arial" panose="020B0604020202020204" pitchFamily="34" charset="0"/>
                <a:cs typeface="Arial" panose="020B0604020202020204" pitchFamily="34" charset="0"/>
              </a:rPr>
              <a:t>going fine, there </a:t>
            </a:r>
            <a:r>
              <a:rPr lang="en-US" sz="2400" dirty="0">
                <a:latin typeface="Arial" panose="020B0604020202020204" pitchFamily="34" charset="0"/>
                <a:cs typeface="Arial" panose="020B0604020202020204" pitchFamily="34" charset="0"/>
              </a:rPr>
              <a:t>* * , </a:t>
            </a:r>
            <a:r>
              <a:rPr lang="en-US" sz="2400" strike="sngStrike" dirty="0">
                <a:solidFill>
                  <a:schemeClr val="accent4">
                    <a:lumMod val="50000"/>
                  </a:schemeClr>
                </a:solidFill>
                <a:latin typeface="Arial" panose="020B0604020202020204" pitchFamily="34" charset="0"/>
                <a:cs typeface="Arial" panose="020B0604020202020204" pitchFamily="34" charset="0"/>
              </a:rPr>
              <a:t>show me then </a:t>
            </a:r>
            <a:r>
              <a:rPr lang="en-US" sz="2400" dirty="0">
                <a:latin typeface="Arial" panose="020B0604020202020204" pitchFamily="34" charset="0"/>
                <a:cs typeface="Arial" panose="020B0604020202020204" pitchFamily="34" charset="0"/>
              </a:rPr>
              <a:t>* * anything you </a:t>
            </a:r>
            <a:r>
              <a:rPr lang="en-US" sz="2400" strike="sngStrike" dirty="0">
                <a:solidFill>
                  <a:srgbClr val="FF0000"/>
                </a:solidFill>
                <a:latin typeface="Arial" panose="020B0604020202020204" pitchFamily="34" charset="0"/>
                <a:cs typeface="Arial" panose="020B0604020202020204" pitchFamily="34" charset="0"/>
              </a:rPr>
              <a:t>desire</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16th iteration</a:t>
            </a:r>
            <a:r>
              <a:rPr lang="en-US" sz="2400" dirty="0">
                <a:latin typeface="Arial" panose="020B0604020202020204" pitchFamily="34" charset="0"/>
                <a:cs typeface="Arial" panose="020B0604020202020204" pitchFamily="34" charset="0"/>
              </a:rPr>
              <a:t>: “Please do </a:t>
            </a:r>
            <a:r>
              <a:rPr lang="en-US" sz="2400" strike="sngStrike" dirty="0">
                <a:solidFill>
                  <a:srgbClr val="FF0000"/>
                </a:solidFill>
                <a:latin typeface="Arial" panose="020B0604020202020204" pitchFamily="34" charset="0"/>
                <a:cs typeface="Arial" panose="020B0604020202020204" pitchFamily="34" charset="0"/>
              </a:rPr>
              <a:t>ask *about</a:t>
            </a:r>
            <a:r>
              <a:rPr lang="en-US" sz="2400" dirty="0">
                <a:latin typeface="Arial" panose="020B0604020202020204" pitchFamily="34" charset="0"/>
                <a:cs typeface="Arial" panose="020B0604020202020204" pitchFamily="34" charset="0"/>
              </a:rPr>
              <a:t> anything </a:t>
            </a:r>
            <a:r>
              <a:rPr lang="en-US" sz="2400" strike="sngStrike" dirty="0">
                <a:solidFill>
                  <a:srgbClr val="FF0000"/>
                </a:solidFill>
                <a:latin typeface="Arial" panose="020B0604020202020204" pitchFamily="34" charset="0"/>
                <a:cs typeface="Arial" panose="020B0604020202020204" pitchFamily="34" charset="0"/>
              </a:rPr>
              <a:t>you need *me</a:t>
            </a:r>
            <a:r>
              <a:rPr lang="en-US" sz="2400" dirty="0">
                <a:latin typeface="Arial" panose="020B0604020202020204" pitchFamily="34" charset="0"/>
                <a:cs typeface="Arial" panose="020B0604020202020204" pitchFamily="34" charset="0"/>
              </a:rPr>
              <a:t>. Everything is going fine, there *were * , show me then </a:t>
            </a:r>
            <a:r>
              <a:rPr lang="en-US" sz="2400" strike="sngStrike" dirty="0">
                <a:solidFill>
                  <a:srgbClr val="FF0000"/>
                </a:solidFill>
                <a:latin typeface="Arial" panose="020B0604020202020204" pitchFamily="34" charset="0"/>
                <a:cs typeface="Arial" panose="020B0604020202020204" pitchFamily="34" charset="0"/>
              </a:rPr>
              <a:t>*bring </a:t>
            </a:r>
            <a:r>
              <a:rPr lang="en-US" sz="2400" dirty="0">
                <a:latin typeface="Arial" panose="020B0604020202020204" pitchFamily="34" charset="0"/>
                <a:cs typeface="Arial" panose="020B0604020202020204" pitchFamily="34" charset="0"/>
              </a:rPr>
              <a:t>* anything you </a:t>
            </a:r>
            <a:r>
              <a:rPr lang="en-US" sz="2400" strike="sngStrike" dirty="0">
                <a:solidFill>
                  <a:srgbClr val="FF0000"/>
                </a:solidFill>
                <a:latin typeface="Arial" panose="020B0604020202020204" pitchFamily="34" charset="0"/>
                <a:cs typeface="Arial" panose="020B0604020202020204" pitchFamily="34" charset="0"/>
              </a:rPr>
              <a:t>desire</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Several of the workers doing the task in the parallel condition got it 100% correct</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320188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33A773-723B-8C49-A2F8-84EACB20BB56}"/>
              </a:ext>
            </a:extLst>
          </p:cNvPr>
          <p:cNvSpPr>
            <a:spLocks noGrp="1"/>
          </p:cNvSpPr>
          <p:nvPr>
            <p:ph type="title"/>
          </p:nvPr>
        </p:nvSpPr>
        <p:spPr/>
        <p:txBody>
          <a:bodyPr/>
          <a:lstStyle/>
          <a:p>
            <a:r>
              <a:rPr lang="en-US" dirty="0"/>
              <a:t>Discussion</a:t>
            </a:r>
          </a:p>
        </p:txBody>
      </p:sp>
      <p:sp>
        <p:nvSpPr>
          <p:cNvPr id="6" name="MTurk provides an on-demand source for human computation…">
            <a:extLst>
              <a:ext uri="{FF2B5EF4-FFF2-40B4-BE49-F238E27FC236}">
                <a16:creationId xmlns:a16="http://schemas.microsoft.com/office/drawing/2014/main" id="{B504806E-0EB8-7547-AC2B-20B6DF033E46}"/>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What do these results tell us about iterative versus parallel processing in human computation?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Are the experiments well formulated?</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Is James </a:t>
            </a:r>
            <a:r>
              <a:rPr lang="en-US" sz="2400" dirty="0" err="1">
                <a:latin typeface="Arial" panose="020B0604020202020204" pitchFamily="34" charset="0"/>
                <a:cs typeface="Arial" panose="020B0604020202020204" pitchFamily="34" charset="0"/>
              </a:rPr>
              <a:t>Surowiecki</a:t>
            </a:r>
            <a:r>
              <a:rPr lang="en-US" sz="2400" dirty="0">
                <a:latin typeface="Arial" panose="020B0604020202020204" pitchFamily="34" charset="0"/>
                <a:cs typeface="Arial" panose="020B0604020202020204" pitchFamily="34" charset="0"/>
              </a:rPr>
              <a:t> right? </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603998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262DAA-407C-8740-B44E-7A15C34F9938}"/>
              </a:ext>
            </a:extLst>
          </p:cNvPr>
          <p:cNvSpPr>
            <a:spLocks noGrp="1"/>
          </p:cNvSpPr>
          <p:nvPr>
            <p:ph type="title"/>
          </p:nvPr>
        </p:nvSpPr>
        <p:spPr/>
        <p:txBody>
          <a:bodyPr/>
          <a:lstStyle/>
          <a:p>
            <a:r>
              <a:rPr lang="en-US" dirty="0"/>
              <a:t>Tradeoff between average and best</a:t>
            </a:r>
          </a:p>
        </p:txBody>
      </p:sp>
      <p:sp>
        <p:nvSpPr>
          <p:cNvPr id="6" name="MTurk provides an on-demand source for human computation…">
            <a:extLst>
              <a:ext uri="{FF2B5EF4-FFF2-40B4-BE49-F238E27FC236}">
                <a16:creationId xmlns:a16="http://schemas.microsoft.com/office/drawing/2014/main" id="{9D2760EF-1ECA-7A4A-B296-44B756C3951B}"/>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 brainstorming task showed tradeoff between increasing the average quality vs increasing the chance of finding the best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Showing previous work increased quality, but decreased variance </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15304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7E9A59-6159-054E-AE8A-C5D0B4968EF1}"/>
              </a:ext>
            </a:extLst>
          </p:cNvPr>
          <p:cNvSpPr>
            <a:spLocks noGrp="1"/>
          </p:cNvSpPr>
          <p:nvPr>
            <p:ph type="title"/>
          </p:nvPr>
        </p:nvSpPr>
        <p:spPr/>
        <p:txBody>
          <a:bodyPr/>
          <a:lstStyle/>
          <a:p>
            <a:r>
              <a:rPr lang="en-US" dirty="0"/>
              <a:t>Leading people astray</a:t>
            </a:r>
          </a:p>
        </p:txBody>
      </p:sp>
      <p:sp>
        <p:nvSpPr>
          <p:cNvPr id="6" name="MTurk provides an on-demand source for human computation…">
            <a:extLst>
              <a:ext uri="{FF2B5EF4-FFF2-40B4-BE49-F238E27FC236}">
                <a16:creationId xmlns:a16="http://schemas.microsoft.com/office/drawing/2014/main" id="{6785C3FA-FCE4-4C49-9251-4EB538F64D3D}"/>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 blurry text task showed that initially bad guesses can lead to poorer quality later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Suggests that a hybrid approach may be better: start multiple iterative jobs in parallel</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303374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629199-BA6D-614E-BEB4-ECA36AF7D904}"/>
              </a:ext>
            </a:extLst>
          </p:cNvPr>
          <p:cNvSpPr>
            <a:spLocks noGrp="1"/>
          </p:cNvSpPr>
          <p:nvPr>
            <p:ph type="title"/>
          </p:nvPr>
        </p:nvSpPr>
        <p:spPr/>
        <p:txBody>
          <a:bodyPr/>
          <a:lstStyle/>
          <a:p>
            <a:r>
              <a:rPr lang="en-US" dirty="0"/>
              <a:t>Conclusions</a:t>
            </a:r>
          </a:p>
        </p:txBody>
      </p:sp>
      <p:sp>
        <p:nvSpPr>
          <p:cNvPr id="6" name="MTurk provides an on-demand source for human computation…">
            <a:extLst>
              <a:ext uri="{FF2B5EF4-FFF2-40B4-BE49-F238E27FC236}">
                <a16:creationId xmlns:a16="http://schemas.microsoft.com/office/drawing/2014/main" id="{88C6EFAC-242D-904C-BE44-B6E80BEA51F5}"/>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Experimentally, iteration seems to increase the average quality of responses over parallel processing </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However, brainstorming and transcription benefit from a variety of responses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Poor guesses in the transcription task can lead subsequent workers astray</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072568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Future Work"/>
          <p:cNvSpPr txBox="1">
            <a:spLocks noGrp="1"/>
          </p:cNvSpPr>
          <p:nvPr>
            <p:ph type="title"/>
          </p:nvPr>
        </p:nvSpPr>
        <p:spPr>
          <a:xfrm>
            <a:off x="2416968" y="2571750"/>
            <a:ext cx="7358063" cy="1714500"/>
          </a:xfrm>
          <a:prstGeom prst="rect">
            <a:avLst/>
          </a:prstGeom>
        </p:spPr>
        <p:txBody>
          <a:bodyPr>
            <a:normAutofit/>
          </a:bodyPr>
          <a:lstStyle/>
          <a:p>
            <a:pPr algn="ctr"/>
            <a:r>
              <a:rPr sz="4800" dirty="0"/>
              <a:t>Future Work</a:t>
            </a:r>
          </a:p>
        </p:txBody>
      </p:sp>
    </p:spTree>
    <p:extLst>
      <p:ext uri="{BB962C8B-B14F-4D97-AF65-F5344CB8AC3E}">
        <p14:creationId xmlns:p14="http://schemas.microsoft.com/office/powerpoint/2010/main" val="24968902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6" name="Table"/>
          <p:cNvGraphicFramePr/>
          <p:nvPr>
            <p:extLst>
              <p:ext uri="{D42A27DB-BD31-4B8C-83A1-F6EECF244321}">
                <p14:modId xmlns:p14="http://schemas.microsoft.com/office/powerpoint/2010/main" val="1634541010"/>
              </p:ext>
            </p:extLst>
          </p:nvPr>
        </p:nvGraphicFramePr>
        <p:xfrm>
          <a:off x="2689324" y="803671"/>
          <a:ext cx="6813351" cy="5250657"/>
        </p:xfrm>
        <a:graphic>
          <a:graphicData uri="http://schemas.openxmlformats.org/drawingml/2006/table">
            <a:tbl>
              <a:tblPr/>
              <a:tblGrid>
                <a:gridCol w="2271117">
                  <a:extLst>
                    <a:ext uri="{9D8B030D-6E8A-4147-A177-3AD203B41FA5}">
                      <a16:colId xmlns:a16="http://schemas.microsoft.com/office/drawing/2014/main" val="20000"/>
                    </a:ext>
                  </a:extLst>
                </a:gridCol>
                <a:gridCol w="2271117">
                  <a:extLst>
                    <a:ext uri="{9D8B030D-6E8A-4147-A177-3AD203B41FA5}">
                      <a16:colId xmlns:a16="http://schemas.microsoft.com/office/drawing/2014/main" val="20001"/>
                    </a:ext>
                  </a:extLst>
                </a:gridCol>
                <a:gridCol w="2271117">
                  <a:extLst>
                    <a:ext uri="{9D8B030D-6E8A-4147-A177-3AD203B41FA5}">
                      <a16:colId xmlns:a16="http://schemas.microsoft.com/office/drawing/2014/main" val="20002"/>
                    </a:ext>
                  </a:extLst>
                </a:gridCol>
              </a:tblGrid>
              <a:tr h="1750219">
                <a:tc>
                  <a:txBody>
                    <a:bodyPr/>
                    <a:lstStyle/>
                    <a:p>
                      <a:pPr defTabSz="914400">
                        <a:tabLst>
                          <a:tab pos="914400" algn="l"/>
                        </a:tabLst>
                        <a:defRPr sz="3600">
                          <a:latin typeface="Helvetica Neue Light"/>
                          <a:ea typeface="Helvetica Neue Light"/>
                          <a:cs typeface="Helvetica Neue Light"/>
                          <a:sym typeface="Helvetica Neue Light"/>
                        </a:defRPr>
                      </a:pPr>
                      <a:endParaRPr sz="2500"/>
                    </a:p>
                  </a:txBody>
                  <a:tcPr marL="35719" marR="35719" marT="35719" marB="35719" anchor="ctr" horzOverflow="overflow">
                    <a:lnL w="0">
                      <a:miter lim="400000"/>
                    </a:lnL>
                    <a:lnR w="0">
                      <a:miter lim="400000"/>
                    </a:lnR>
                    <a:lnT w="0">
                      <a:miter lim="400000"/>
                    </a:lnT>
                    <a:lnB w="0">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dependently
(iteratively)</a:t>
                      </a:r>
                    </a:p>
                  </a:txBody>
                  <a:tcPr marL="35719" marR="35719" marT="35719" marB="35719" anchor="ctr" horzOverflow="overflow">
                    <a:lnL w="0">
                      <a:miter lim="400000"/>
                    </a:lnL>
                    <a:lnR w="0">
                      <a:miter lim="400000"/>
                    </a:lnR>
                    <a:lnT w="0">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independently
(in parallel) </a:t>
                      </a:r>
                    </a:p>
                  </a:txBody>
                  <a:tcPr marL="35719" marR="35719" marT="35719" marB="35719" anchor="ctr" horzOverflow="overflow">
                    <a:lnL w="0">
                      <a:miter lim="400000"/>
                    </a:lnL>
                    <a:lnR w="0">
                      <a:miter lim="400000"/>
                    </a:lnR>
                    <a:lnT w="0">
                      <a:miter lim="400000"/>
                    </a:lnT>
                    <a:lnB w="25400">
                      <a:solidFill>
                        <a:srgbClr val="000000"/>
                      </a:solidFill>
                      <a:miter lim="400000"/>
                    </a:lnB>
                    <a:noFill/>
                  </a:tcPr>
                </a:tc>
                <a:extLst>
                  <a:ext uri="{0D108BD9-81ED-4DB2-BD59-A6C34878D82A}">
                    <a16:rowId xmlns:a16="http://schemas.microsoft.com/office/drawing/2014/main" val="10000"/>
                  </a:ext>
                </a:extLst>
              </a:tr>
              <a:tr h="1750219">
                <a:tc>
                  <a:txBody>
                    <a:bodyPr/>
                    <a:lstStyle/>
                    <a:p>
                      <a:pPr defTabSz="914400">
                        <a:tabLst>
                          <a:tab pos="914400" algn="l"/>
                        </a:tabLst>
                      </a:pPr>
                      <a:r>
                        <a:rPr sz="2500">
                          <a:latin typeface="Helvetica Neue Light"/>
                          <a:ea typeface="Helvetica Neue Light"/>
                          <a:cs typeface="Helvetica Neue Light"/>
                          <a:sym typeface="Helvetica Neue Light"/>
                        </a:rPr>
                        <a:t>creation tasks</a:t>
                      </a:r>
                    </a:p>
                  </a:txBody>
                  <a:tcPr marL="35719" marR="35719" marT="35719" marB="35719" anchor="ctr" horzOverflow="overflow">
                    <a:lnL w="0">
                      <a:miter lim="400000"/>
                    </a:lnL>
                    <a:lnR w="25400">
                      <a:solidFill>
                        <a:srgbClr val="000000"/>
                      </a:solidFill>
                      <a:miter lim="400000"/>
                    </a:lnR>
                    <a:lnT w="0">
                      <a:miter lim="400000"/>
                    </a:lnT>
                    <a:lnB w="0">
                      <a:miter lim="400000"/>
                    </a:lnB>
                    <a:noFill/>
                  </a:tcPr>
                </a:tc>
                <a:tc>
                  <a:txBody>
                    <a:bodyPr/>
                    <a:lstStyle/>
                    <a:p>
                      <a:pPr defTabSz="914400">
                        <a:tabLst>
                          <a:tab pos="914400" algn="l"/>
                        </a:tabLst>
                        <a:defRPr sz="3600">
                          <a:latin typeface="Helvetica Neue Light"/>
                          <a:ea typeface="Helvetica Neue Light"/>
                          <a:cs typeface="Helvetica Neue Light"/>
                          <a:sym typeface="Helvetica Neue Light"/>
                        </a:defRPr>
                      </a:pPr>
                      <a:endParaRPr sz="2500" dirty="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sz="3600">
                          <a:latin typeface="Helvetica Neue Light"/>
                          <a:ea typeface="Helvetica Neue Light"/>
                          <a:cs typeface="Helvetica Neue Light"/>
                          <a:sym typeface="Helvetica Neue Light"/>
                        </a:defRPr>
                      </a:pPr>
                      <a:endParaRPr sz="25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1750219">
                <a:tc>
                  <a:txBody>
                    <a:bodyPr/>
                    <a:lstStyle/>
                    <a:p>
                      <a:pPr defTabSz="914400">
                        <a:tabLst>
                          <a:tab pos="914400" algn="l"/>
                        </a:tabLst>
                      </a:pPr>
                      <a:r>
                        <a:rPr sz="2500">
                          <a:latin typeface="Helvetica Neue Light"/>
                          <a:ea typeface="Helvetica Neue Light"/>
                          <a:cs typeface="Helvetica Neue Light"/>
                          <a:sym typeface="Helvetica Neue Light"/>
                        </a:rPr>
                        <a:t>decision tasks</a:t>
                      </a:r>
                    </a:p>
                  </a:txBody>
                  <a:tcPr marL="35719" marR="35719" marT="35719" marB="35719" anchor="ctr" horzOverflow="overflow">
                    <a:lnL w="0">
                      <a:miter lim="400000"/>
                    </a:lnL>
                    <a:lnR w="25400">
                      <a:solidFill>
                        <a:srgbClr val="000000"/>
                      </a:solidFill>
                      <a:miter lim="400000"/>
                    </a:lnR>
                    <a:lnT w="0">
                      <a:miter lim="400000"/>
                    </a:lnT>
                    <a:lnB w="0">
                      <a:miter lim="400000"/>
                    </a:lnB>
                    <a:noFill/>
                  </a:tcPr>
                </a:tc>
                <a:tc>
                  <a:txBody>
                    <a:bodyPr/>
                    <a:lstStyle/>
                    <a:p>
                      <a:pPr defTabSz="914400">
                        <a:tabLst>
                          <a:tab pos="914400" algn="l"/>
                        </a:tabLst>
                        <a:defRPr sz="3600">
                          <a:latin typeface="Helvetica Neue Light"/>
                          <a:ea typeface="Helvetica Neue Light"/>
                          <a:cs typeface="Helvetica Neue Light"/>
                          <a:sym typeface="Helvetica Neue Light"/>
                        </a:defRPr>
                      </a:pPr>
                      <a:endParaRPr sz="25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sz="3600">
                          <a:latin typeface="Helvetica Neue Light"/>
                          <a:ea typeface="Helvetica Neue Light"/>
                          <a:cs typeface="Helvetica Neue Light"/>
                          <a:sym typeface="Helvetica Neue Light"/>
                        </a:defRPr>
                      </a:pPr>
                      <a:endParaRPr sz="2500" dirty="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
        <p:nvSpPr>
          <p:cNvPr id="3" name="Title 2">
            <a:extLst>
              <a:ext uri="{FF2B5EF4-FFF2-40B4-BE49-F238E27FC236}">
                <a16:creationId xmlns:a16="http://schemas.microsoft.com/office/drawing/2014/main" id="{413BF78E-4495-404F-9E9C-AD071FE937D0}"/>
              </a:ext>
            </a:extLst>
          </p:cNvPr>
          <p:cNvSpPr>
            <a:spLocks noGrp="1"/>
          </p:cNvSpPr>
          <p:nvPr>
            <p:ph type="title"/>
          </p:nvPr>
        </p:nvSpPr>
        <p:spPr/>
        <p:txBody>
          <a:bodyPr/>
          <a:lstStyle/>
          <a:p>
            <a:r>
              <a:rPr lang="en-US" dirty="0"/>
              <a:t>Recap: Model</a:t>
            </a:r>
          </a:p>
        </p:txBody>
      </p:sp>
    </p:spTree>
    <p:extLst>
      <p:ext uri="{BB962C8B-B14F-4D97-AF65-F5344CB8AC3E}">
        <p14:creationId xmlns:p14="http://schemas.microsoft.com/office/powerpoint/2010/main" val="64506037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IMG_0108.jpg" descr="IMG_0108.jpg"/>
          <p:cNvPicPr>
            <a:picLocks noChangeAspect="1"/>
          </p:cNvPicPr>
          <p:nvPr/>
        </p:nvPicPr>
        <p:blipFill>
          <a:blip r:embed="rId2"/>
          <a:stretch>
            <a:fillRect/>
          </a:stretch>
        </p:blipFill>
        <p:spPr>
          <a:xfrm>
            <a:off x="0" y="0"/>
            <a:ext cx="4866290" cy="6486802"/>
          </a:xfrm>
          <a:prstGeom prst="rect">
            <a:avLst/>
          </a:prstGeom>
          <a:ln w="12700">
            <a:miter lim="400000"/>
          </a:ln>
        </p:spPr>
      </p:pic>
      <p:sp>
        <p:nvSpPr>
          <p:cNvPr id="183" name="Adorable baby with deep blue eyes, wearing light blue and white elephant pajamas and a floppy blue hat."/>
          <p:cNvSpPr txBox="1"/>
          <p:nvPr/>
        </p:nvSpPr>
        <p:spPr>
          <a:xfrm>
            <a:off x="6648617" y="1545340"/>
            <a:ext cx="4071938" cy="3396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a:latin typeface="Helvetica Neue Light"/>
                <a:ea typeface="Helvetica Neue Light"/>
                <a:cs typeface="Helvetica Neue Light"/>
                <a:sym typeface="Helvetica Neue Light"/>
              </a:defRPr>
            </a:lvl1pPr>
          </a:lstStyle>
          <a:p>
            <a:r>
              <a:rPr dirty="0">
                <a:latin typeface="Helvetica Neue" panose="02000503000000020004" pitchFamily="2" charset="0"/>
                <a:ea typeface="Helvetica Neue" panose="02000503000000020004" pitchFamily="2" charset="0"/>
                <a:cs typeface="Helvetica Neue" panose="02000503000000020004" pitchFamily="2" charset="0"/>
              </a:rPr>
              <a:t>Adorable baby with deep blue eyes, wearing light blue and white elephant pajamas and a floppy blue hat.</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Baby Cool Looking and smooth </a:t>
            </a:r>
            <a:r>
              <a:rPr lang="en-US" dirty="0" err="1">
                <a:latin typeface="Helvetica Neue" panose="02000503000000020004" pitchFamily="2" charset="0"/>
                <a:ea typeface="Helvetica Neue" panose="02000503000000020004" pitchFamily="2" charset="0"/>
                <a:cs typeface="Helvetica Neue" panose="02000503000000020004" pitchFamily="2" charset="0"/>
              </a:rPr>
              <a:t>skin,very</a:t>
            </a:r>
            <a:r>
              <a:rPr lang="en-US" dirty="0">
                <a:latin typeface="Helvetica Neue" panose="02000503000000020004" pitchFamily="2" charset="0"/>
                <a:ea typeface="Helvetica Neue" panose="02000503000000020004" pitchFamily="2" charset="0"/>
                <a:cs typeface="Helvetica Neue" panose="02000503000000020004" pitchFamily="2" charset="0"/>
              </a:rPr>
              <a:t> bright </a:t>
            </a:r>
            <a:r>
              <a:rPr lang="en-US" dirty="0" err="1">
                <a:latin typeface="Helvetica Neue" panose="02000503000000020004" pitchFamily="2" charset="0"/>
                <a:ea typeface="Helvetica Neue" panose="02000503000000020004" pitchFamily="2" charset="0"/>
                <a:cs typeface="Helvetica Neue" panose="02000503000000020004" pitchFamily="2" charset="0"/>
              </a:rPr>
              <a:t>eyes,attractive</a:t>
            </a:r>
            <a:r>
              <a:rPr lang="en-US" dirty="0">
                <a:latin typeface="Helvetica Neue" panose="02000503000000020004" pitchFamily="2" charset="0"/>
                <a:ea typeface="Helvetica Neue" panose="02000503000000020004" pitchFamily="2" charset="0"/>
                <a:cs typeface="Helvetica Neue" panose="02000503000000020004" pitchFamily="2" charset="0"/>
              </a:rPr>
              <a:t> dressing wearing light blue and white elephant pajamas and a floppy blue </a:t>
            </a:r>
            <a:r>
              <a:rPr lang="en-US" dirty="0" err="1">
                <a:latin typeface="Helvetica Neue" panose="02000503000000020004" pitchFamily="2" charset="0"/>
                <a:ea typeface="Helvetica Neue" panose="02000503000000020004" pitchFamily="2" charset="0"/>
                <a:cs typeface="Helvetica Neue" panose="02000503000000020004" pitchFamily="2" charset="0"/>
              </a:rPr>
              <a:t>hat.Overall</a:t>
            </a:r>
            <a:r>
              <a:rPr lang="en-US" dirty="0">
                <a:latin typeface="Helvetica Neue" panose="02000503000000020004" pitchFamily="2" charset="0"/>
                <a:ea typeface="Helvetica Neue" panose="02000503000000020004" pitchFamily="2" charset="0"/>
                <a:cs typeface="Helvetica Neue" panose="02000503000000020004" pitchFamily="2" charset="0"/>
              </a:rPr>
              <a:t> impression very sweet and also funny.</a:t>
            </a:r>
          </a:p>
        </p:txBody>
      </p:sp>
    </p:spTree>
    <p:extLst>
      <p:ext uri="{BB962C8B-B14F-4D97-AF65-F5344CB8AC3E}">
        <p14:creationId xmlns:p14="http://schemas.microsoft.com/office/powerpoint/2010/main" val="426900812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A033A-EE61-084A-B1F2-620658D144F6}"/>
              </a:ext>
            </a:extLst>
          </p:cNvPr>
          <p:cNvSpPr>
            <a:spLocks noGrp="1"/>
          </p:cNvSpPr>
          <p:nvPr>
            <p:ph type="title"/>
          </p:nvPr>
        </p:nvSpPr>
        <p:spPr/>
        <p:txBody>
          <a:bodyPr/>
          <a:lstStyle/>
          <a:p>
            <a:r>
              <a:rPr lang="en-US" dirty="0"/>
              <a:t>What factors affect Creation Tasks?</a:t>
            </a:r>
          </a:p>
        </p:txBody>
      </p:sp>
      <p:sp>
        <p:nvSpPr>
          <p:cNvPr id="6" name="MTurk provides an on-demand source for human computation…">
            <a:extLst>
              <a:ext uri="{FF2B5EF4-FFF2-40B4-BE49-F238E27FC236}">
                <a16:creationId xmlns:a16="http://schemas.microsoft.com/office/drawing/2014/main" id="{17208BDE-836B-024B-A9C0-41C0B8385E9D}"/>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How much does the reward affect quality?</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How much work is expected?  Is it better to break the task down into smaller pieces?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Are examples shown? Is prior work shown?</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92129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F8A2E-8FCA-1F45-9444-606905A4F8B6}"/>
              </a:ext>
            </a:extLst>
          </p:cNvPr>
          <p:cNvSpPr>
            <a:spLocks noGrp="1"/>
          </p:cNvSpPr>
          <p:nvPr>
            <p:ph type="title"/>
          </p:nvPr>
        </p:nvSpPr>
        <p:spPr/>
        <p:txBody>
          <a:bodyPr/>
          <a:lstStyle/>
          <a:p>
            <a:r>
              <a:rPr lang="en-US" dirty="0"/>
              <a:t>What factors affect Decision Tasks?</a:t>
            </a:r>
          </a:p>
        </p:txBody>
      </p:sp>
      <p:sp>
        <p:nvSpPr>
          <p:cNvPr id="6" name="MTurk provides an on-demand source for human computation…">
            <a:extLst>
              <a:ext uri="{FF2B5EF4-FFF2-40B4-BE49-F238E27FC236}">
                <a16:creationId xmlns:a16="http://schemas.microsoft.com/office/drawing/2014/main" id="{77675C07-2A1B-8D41-8279-AC07C3E20982}"/>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Goal is to determine the best items in a set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What’s the best way to achieve this? </a:t>
            </a:r>
          </a:p>
          <a:p>
            <a:pPr marL="1028700" lvl="1" indent="-342900">
              <a:buFont typeface="Courier New" panose="02070309020205020404" pitchFamily="49" charset="0"/>
              <a:buChar char="o"/>
            </a:pPr>
            <a:r>
              <a:rPr lang="en-US" sz="2400" dirty="0">
                <a:latin typeface="Arial" panose="020B0604020202020204" pitchFamily="34" charset="0"/>
                <a:cs typeface="Arial" panose="020B0604020202020204" pitchFamily="34" charset="0"/>
              </a:rPr>
              <a:t>Absolute ratings?</a:t>
            </a:r>
          </a:p>
          <a:p>
            <a:pPr marL="1028700" lvl="1" indent="-342900">
              <a:buFont typeface="Courier New" panose="02070309020205020404" pitchFamily="49" charset="0"/>
              <a:buChar char="o"/>
            </a:pPr>
            <a:r>
              <a:rPr lang="en-US" sz="2400" dirty="0">
                <a:latin typeface="Arial" panose="020B0604020202020204" pitchFamily="34" charset="0"/>
                <a:cs typeface="Arial" panose="020B0604020202020204" pitchFamily="34" charset="0"/>
              </a:rPr>
              <a:t>Pair-wise comparisons?</a:t>
            </a:r>
          </a:p>
          <a:p>
            <a:pPr marL="1028700" lvl="1" indent="-342900">
              <a:buFont typeface="Courier New" panose="02070309020205020404" pitchFamily="49" charset="0"/>
              <a:buChar char="o"/>
            </a:pPr>
            <a:r>
              <a:rPr lang="en-US" sz="2400" dirty="0">
                <a:latin typeface="Arial" panose="020B0604020202020204" pitchFamily="34" charset="0"/>
                <a:cs typeface="Arial" panose="020B0604020202020204" pitchFamily="34" charset="0"/>
              </a:rPr>
              <a:t>Sorting multiple items in a single task?</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470971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BF3EDB-DF24-DE43-976F-D6806C771DFF}"/>
              </a:ext>
            </a:extLst>
          </p:cNvPr>
          <p:cNvSpPr>
            <a:spLocks noGrp="1"/>
          </p:cNvSpPr>
          <p:nvPr>
            <p:ph type="title"/>
          </p:nvPr>
        </p:nvSpPr>
        <p:spPr/>
        <p:txBody>
          <a:bodyPr/>
          <a:lstStyle/>
          <a:p>
            <a:r>
              <a:rPr lang="en-US" dirty="0"/>
              <a:t>New building blocks</a:t>
            </a:r>
          </a:p>
        </p:txBody>
      </p:sp>
      <p:sp>
        <p:nvSpPr>
          <p:cNvPr id="6" name="MTurk provides an on-demand source for human computation…">
            <a:extLst>
              <a:ext uri="{FF2B5EF4-FFF2-40B4-BE49-F238E27FC236}">
                <a16:creationId xmlns:a16="http://schemas.microsoft.com/office/drawing/2014/main" id="{28CEF76B-9457-6D4B-BA90-BE9C7174A4ED}"/>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What other building blocks exist?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What paradigms and metaphors should we use to think about human computation?</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191603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Father and son on a sandy beach.…"/>
          <p:cNvSpPr txBox="1"/>
          <p:nvPr/>
        </p:nvSpPr>
        <p:spPr>
          <a:xfrm>
            <a:off x="6612368" y="3287996"/>
            <a:ext cx="4071938" cy="429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defRPr sz="3300">
                <a:latin typeface="Helvetica Neue Light"/>
                <a:ea typeface="Helvetica Neue Light"/>
                <a:cs typeface="Helvetica Neue Light"/>
                <a:sym typeface="Helvetica Neue Light"/>
              </a:defRPr>
            </a:pPr>
            <a:endParaRPr sz="2320" dirty="0"/>
          </a:p>
        </p:txBody>
      </p:sp>
      <p:pic>
        <p:nvPicPr>
          <p:cNvPr id="187" name="Image" descr="Image"/>
          <p:cNvPicPr>
            <a:picLocks noChangeAspect="1"/>
          </p:cNvPicPr>
          <p:nvPr/>
        </p:nvPicPr>
        <p:blipFill>
          <a:blip r:embed="rId2"/>
          <a:stretch>
            <a:fillRect/>
          </a:stretch>
        </p:blipFill>
        <p:spPr>
          <a:xfrm>
            <a:off x="-1" y="0"/>
            <a:ext cx="4873883" cy="6484883"/>
          </a:xfrm>
          <a:prstGeom prst="rect">
            <a:avLst/>
          </a:prstGeom>
          <a:ln w="12700">
            <a:miter lim="400000"/>
          </a:ln>
        </p:spPr>
      </p:pic>
      <p:sp>
        <p:nvSpPr>
          <p:cNvPr id="4" name="Adorable baby with deep blue eyes, wearing light blue and white elephant pajamas and a floppy blue hat.">
            <a:extLst>
              <a:ext uri="{FF2B5EF4-FFF2-40B4-BE49-F238E27FC236}">
                <a16:creationId xmlns:a16="http://schemas.microsoft.com/office/drawing/2014/main" id="{0AC5991B-6532-F047-85E7-1869834FF269}"/>
              </a:ext>
            </a:extLst>
          </p:cNvPr>
          <p:cNvSpPr txBox="1"/>
          <p:nvPr/>
        </p:nvSpPr>
        <p:spPr>
          <a:xfrm>
            <a:off x="6612368" y="622943"/>
            <a:ext cx="4071938" cy="56121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a:latin typeface="Helvetica Neue Light"/>
                <a:ea typeface="Helvetica Neue Light"/>
                <a:cs typeface="Helvetica Neue Light"/>
                <a:sym typeface="Helvetica Neue Light"/>
              </a:defRPr>
            </a:lvl1pPr>
          </a:lstStyle>
          <a:p>
            <a:r>
              <a:rPr lang="en-US" dirty="0">
                <a:latin typeface="Helvetica Neue" panose="02000503000000020004" pitchFamily="2" charset="0"/>
                <a:ea typeface="Helvetica Neue" panose="02000503000000020004" pitchFamily="2" charset="0"/>
                <a:cs typeface="Helvetica Neue" panose="02000503000000020004" pitchFamily="2" charset="0"/>
              </a:rPr>
              <a:t>Father and son on a sandy beach.</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Super cute kid lounges on a sandy beach with his father.</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A father caught in a moment of ease with his young son, enjoying the natural vibes of the water and sand on a sunny day at the beach.</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A young boy is laying back with his head resting on his father's lap, both of them enjoying a sunny day on a beach.</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This is some good weed</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35550281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EC5C5F-CC85-AA49-A959-BEB005779EFF}"/>
              </a:ext>
            </a:extLst>
          </p:cNvPr>
          <p:cNvSpPr>
            <a:spLocks noGrp="1"/>
          </p:cNvSpPr>
          <p:nvPr>
            <p:ph type="title"/>
          </p:nvPr>
        </p:nvSpPr>
        <p:spPr/>
        <p:txBody>
          <a:bodyPr/>
          <a:lstStyle/>
          <a:p>
            <a:r>
              <a:rPr lang="en-US" dirty="0"/>
              <a:t>What are the basic units of collecting work?</a:t>
            </a:r>
          </a:p>
        </p:txBody>
      </p:sp>
      <p:sp>
        <p:nvSpPr>
          <p:cNvPr id="6" name="MTurk provides an on-demand source for human computation…">
            <a:extLst>
              <a:ext uri="{FF2B5EF4-FFF2-40B4-BE49-F238E27FC236}">
                <a16:creationId xmlns:a16="http://schemas.microsoft.com/office/drawing/2014/main" id="{3CF8DB01-72D8-7D46-8638-7A626C3AF0F6}"/>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Human computation is a new field</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Writing algorithms that involve people as function calls is relatively unexplored</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How can we characterize the types of work that we can do, or the processes that yield the best results?</a:t>
            </a:r>
          </a:p>
        </p:txBody>
      </p:sp>
    </p:spTree>
    <p:extLst>
      <p:ext uri="{BB962C8B-B14F-4D97-AF65-F5344CB8AC3E}">
        <p14:creationId xmlns:p14="http://schemas.microsoft.com/office/powerpoint/2010/main" val="383104160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D116B-7D83-2142-B082-27B2FAE8511D}"/>
              </a:ext>
            </a:extLst>
          </p:cNvPr>
          <p:cNvSpPr>
            <a:spLocks noGrp="1"/>
          </p:cNvSpPr>
          <p:nvPr>
            <p:ph type="title"/>
          </p:nvPr>
        </p:nvSpPr>
        <p:spPr/>
        <p:txBody>
          <a:bodyPr/>
          <a:lstStyle/>
          <a:p>
            <a:r>
              <a:rPr lang="en-US" dirty="0"/>
              <a:t>Iterative vs Parallel Processing</a:t>
            </a:r>
          </a:p>
        </p:txBody>
      </p:sp>
      <p:sp>
        <p:nvSpPr>
          <p:cNvPr id="6" name="MTurk provides an on-demand source for human computation…">
            <a:extLst>
              <a:ext uri="{FF2B5EF4-FFF2-40B4-BE49-F238E27FC236}">
                <a16:creationId xmlns:a16="http://schemas.microsoft.com/office/drawing/2014/main" id="{8A2567D3-859C-0844-B008-FAA243D9F557}"/>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Basic distinction in the workflow</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Should crowd workers do tasks independently in parallel?</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Or should they work together in an iterative fashion and build off of each others’ work?</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969578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87010E-284C-6147-98D5-B86B6B08AA9A}"/>
              </a:ext>
            </a:extLst>
          </p:cNvPr>
          <p:cNvSpPr>
            <a:spLocks noGrp="1"/>
          </p:cNvSpPr>
          <p:nvPr>
            <p:ph type="title"/>
          </p:nvPr>
        </p:nvSpPr>
        <p:spPr/>
        <p:txBody>
          <a:bodyPr/>
          <a:lstStyle/>
          <a:p>
            <a:r>
              <a:rPr lang="en-US" dirty="0"/>
              <a:t>Tradeoffs</a:t>
            </a:r>
          </a:p>
        </p:txBody>
      </p:sp>
      <p:sp>
        <p:nvSpPr>
          <p:cNvPr id="6" name="MTurk provides an on-demand source for human computation…">
            <a:extLst>
              <a:ext uri="{FF2B5EF4-FFF2-40B4-BE49-F238E27FC236}">
                <a16:creationId xmlns:a16="http://schemas.microsoft.com/office/drawing/2014/main" id="{0D4107D1-F376-994D-9B34-CA9AD6252DFC}"/>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Iterative process </a:t>
            </a:r>
            <a:r>
              <a:rPr lang="en-US" sz="2400" dirty="0">
                <a:latin typeface="Arial" panose="020B0604020202020204" pitchFamily="34" charset="0"/>
                <a:cs typeface="Arial" panose="020B0604020202020204" pitchFamily="34" charset="0"/>
              </a:rPr>
              <a:t>shows each worker the results from previous workers</a:t>
            </a:r>
          </a:p>
          <a:p>
            <a:pPr marL="1028700" lvl="1" indent="-342900">
              <a:buFont typeface="Courier New" panose="02070309020205020404" pitchFamily="49" charset="0"/>
              <a:buChar char="o"/>
            </a:pPr>
            <a:r>
              <a:rPr lang="en-US" sz="2400" dirty="0">
                <a:latin typeface="Arial" panose="020B0604020202020204" pitchFamily="34" charset="0"/>
                <a:cs typeface="Arial" panose="020B0604020202020204" pitchFamily="34" charset="0"/>
              </a:rPr>
              <a:t>Must collect contributions serially</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Parallel process </a:t>
            </a:r>
            <a:r>
              <a:rPr lang="en-US" sz="2400" dirty="0">
                <a:latin typeface="Arial" panose="020B0604020202020204" pitchFamily="34" charset="0"/>
                <a:cs typeface="Arial" panose="020B0604020202020204" pitchFamily="34" charset="0"/>
              </a:rPr>
              <a:t>asks each worker to solve a problem alone</a:t>
            </a:r>
          </a:p>
          <a:p>
            <a:pPr marL="1028700" lvl="1" indent="-342900">
              <a:buFont typeface="Courier New" panose="02070309020205020404" pitchFamily="49" charset="0"/>
              <a:buChar char="o"/>
            </a:pPr>
            <a:r>
              <a:rPr lang="en-US" sz="2400" dirty="0">
                <a:latin typeface="Arial" panose="020B0604020202020204" pitchFamily="34" charset="0"/>
                <a:cs typeface="Arial" panose="020B0604020202020204" pitchFamily="34" charset="0"/>
              </a:rPr>
              <a:t>No workers depend on the results of other workers, and so can be parallelized </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83300"/>
      </p:ext>
    </p:extLst>
  </p:cSld>
  <p:clrMapOvr>
    <a:masterClrMapping/>
  </p:clrMapOvr>
  <p:transition spd="med"/>
</p:sld>
</file>

<file path=ppt/theme/theme1.xml><?xml version="1.0" encoding="utf-8"?>
<a:theme xmlns:a="http://schemas.openxmlformats.org/drawingml/2006/main" name="Office Theme">
  <a:themeElements>
    <a:clrScheme name="Custom 5">
      <a:dk1>
        <a:srgbClr val="3A2F2A"/>
      </a:dk1>
      <a:lt1>
        <a:srgbClr val="F7FBF9"/>
      </a:lt1>
      <a:dk2>
        <a:srgbClr val="715E4A"/>
      </a:dk2>
      <a:lt2>
        <a:srgbClr val="D3DCD5"/>
      </a:lt2>
      <a:accent1>
        <a:srgbClr val="C07E7F"/>
      </a:accent1>
      <a:accent2>
        <a:srgbClr val="EEB9A6"/>
      </a:accent2>
      <a:accent3>
        <a:srgbClr val="9EB1BA"/>
      </a:accent3>
      <a:accent4>
        <a:srgbClr val="DF9996"/>
      </a:accent4>
      <a:accent5>
        <a:srgbClr val="F4CFA1"/>
      </a:accent5>
      <a:accent6>
        <a:srgbClr val="D7AB8C"/>
      </a:accent6>
      <a:hlink>
        <a:srgbClr val="C17D7D"/>
      </a:hlink>
      <a:folHlink>
        <a:srgbClr val="F4D0A2"/>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29136DA-BEDC-D94F-A224-C9A6A71F0CA6}" vid="{1117A8DA-96FA-C245-A706-DA85DA53C2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2496</TotalTime>
  <Words>2614</Words>
  <Application>Microsoft Macintosh PowerPoint</Application>
  <PresentationFormat>Widescreen</PresentationFormat>
  <Paragraphs>261</Paragraphs>
  <Slides>52</Slides>
  <Notes>20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Courier New</vt:lpstr>
      <vt:lpstr>Helvetica Neue</vt:lpstr>
      <vt:lpstr>Helvetica Neue Light</vt:lpstr>
      <vt:lpstr>Open Sans</vt:lpstr>
      <vt:lpstr>Open Sans SemiBold</vt:lpstr>
      <vt:lpstr>Office Theme</vt:lpstr>
      <vt:lpstr>Iterative versus Parallel Processing for Human Computation</vt:lpstr>
      <vt:lpstr>Brainstorming</vt:lpstr>
      <vt:lpstr>TurKit in action</vt:lpstr>
      <vt:lpstr>TurKit in action</vt:lpstr>
      <vt:lpstr>PowerPoint Presentation</vt:lpstr>
      <vt:lpstr>PowerPoint Presentation</vt:lpstr>
      <vt:lpstr>What are the basic units of collecting work?</vt:lpstr>
      <vt:lpstr>Iterative vs Parallel Processing</vt:lpstr>
      <vt:lpstr>Tradeoffs</vt:lpstr>
      <vt:lpstr>Wikipedia vs Threadless</vt:lpstr>
      <vt:lpstr>Wisdom of crowds</vt:lpstr>
      <vt:lpstr>Wisdom of crowds: Independence</vt:lpstr>
      <vt:lpstr>Does this hold empirically on MTurk?</vt:lpstr>
      <vt:lpstr>Writing</vt:lpstr>
      <vt:lpstr>Transcription</vt:lpstr>
      <vt:lpstr>Brainstorming</vt:lpstr>
      <vt:lpstr>Higher level goals</vt:lpstr>
      <vt:lpstr>Model</vt:lpstr>
      <vt:lpstr>Creation tasks</vt:lpstr>
      <vt:lpstr>Decision tasks</vt:lpstr>
      <vt:lpstr>Decision tasks</vt:lpstr>
      <vt:lpstr>Pattern #1: Iterative combination</vt:lpstr>
      <vt:lpstr>Pattern #2: Parallel creation</vt:lpstr>
      <vt:lpstr>Experiments</vt:lpstr>
      <vt:lpstr>Experiment 1: Image description</vt:lpstr>
      <vt:lpstr>PowerPoint Presentation</vt:lpstr>
      <vt:lpstr>PowerPoint Presentation</vt:lpstr>
      <vt:lpstr>PowerPoint Presentation</vt:lpstr>
      <vt:lpstr>Relative improvements after each iteration</vt:lpstr>
      <vt:lpstr>What do Workers do at each iteration?</vt:lpstr>
      <vt:lpstr>Correlation with description length and rating</vt:lpstr>
      <vt:lpstr>Experiment 2: Brainstorming names</vt:lpstr>
      <vt:lpstr>Brainstorming</vt:lpstr>
      <vt:lpstr>Example names</vt:lpstr>
      <vt:lpstr>Iterative improvements</vt:lpstr>
      <vt:lpstr>Getting the best name</vt:lpstr>
      <vt:lpstr>Experiment 3: Blurry text recognition</vt:lpstr>
      <vt:lpstr>Blurry text transcription</vt:lpstr>
      <vt:lpstr>Choosing the best result</vt:lpstr>
      <vt:lpstr>PowerPoint Presentation</vt:lpstr>
      <vt:lpstr>PowerPoint Presentation</vt:lpstr>
      <vt:lpstr>Accuracy after several iterations</vt:lpstr>
      <vt:lpstr>Sometimes poor initial guesses cause problems</vt:lpstr>
      <vt:lpstr>Discussion</vt:lpstr>
      <vt:lpstr>Tradeoff between average and best</vt:lpstr>
      <vt:lpstr>Leading people astray</vt:lpstr>
      <vt:lpstr>Conclusions</vt:lpstr>
      <vt:lpstr>Future Work</vt:lpstr>
      <vt:lpstr>Recap: Model</vt:lpstr>
      <vt:lpstr>What factors affect Creation Tasks?</vt:lpstr>
      <vt:lpstr>What factors affect Decision Tasks?</vt:lpstr>
      <vt:lpstr>New building blocks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Crowdsourcing and Human Computation</dc:title>
  <dc:creator>Kim, Jason</dc:creator>
  <cp:lastModifiedBy>Callison-Burch, Christopher</cp:lastModifiedBy>
  <cp:revision>154</cp:revision>
  <cp:lastPrinted>2021-04-08T17:51:57Z</cp:lastPrinted>
  <dcterms:created xsi:type="dcterms:W3CDTF">2021-02-03T18:23:31Z</dcterms:created>
  <dcterms:modified xsi:type="dcterms:W3CDTF">2021-04-08T17:53:03Z</dcterms:modified>
</cp:coreProperties>
</file>